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0"/>
  </p:notesMasterIdLst>
  <p:sldIdLst>
    <p:sldId id="293" r:id="rId2"/>
    <p:sldId id="294" r:id="rId3"/>
    <p:sldId id="295" r:id="rId4"/>
    <p:sldId id="308" r:id="rId5"/>
    <p:sldId id="304" r:id="rId6"/>
    <p:sldId id="298" r:id="rId7"/>
    <p:sldId id="309" r:id="rId8"/>
    <p:sldId id="310" r:id="rId9"/>
  </p:sldIdLst>
  <p:sldSz cx="12192000" cy="6858000"/>
  <p:notesSz cx="6858000" cy="9144000"/>
  <p:embeddedFontLst>
    <p:embeddedFont>
      <p:font typeface="Gill Sans" panose="020B0604020202020204" charset="0"/>
      <p:regular r:id="rId11"/>
    </p:embeddedFont>
    <p:embeddedFont>
      <p:font typeface="Oswald Medium" panose="020B0604020202020204" charset="0"/>
      <p:regular r:id="rId12"/>
      <p:italic r:id="rId13"/>
    </p:embeddedFont>
    <p:embeddedFont>
      <p:font typeface="Arial Black" panose="020B0A04020102020204" pitchFamily="34" charset="0"/>
      <p:bold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  <p:embeddedFont>
      <p:font typeface="Oswald" panose="020B0604020202020204" charset="0"/>
      <p:regular r:id="rId19"/>
      <p:bold r:id="rId20"/>
    </p:embeddedFont>
    <p:embeddedFont>
      <p:font typeface="Freestyle Script" panose="030804020302050B0404" pitchFamily="66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3792" autoAdjust="0"/>
  </p:normalViewPr>
  <p:slideViewPr>
    <p:cSldViewPr snapToGrid="0">
      <p:cViewPr varScale="1">
        <p:scale>
          <a:sx n="85" d="100"/>
          <a:sy n="85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AEB49-EDA5-438A-B490-855F932BE4C2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0B945-264A-41B1-8568-B75D56BB58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8449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B945-264A-41B1-8568-B75D56BB584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309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B945-264A-41B1-8568-B75D56BB584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581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B945-264A-41B1-8568-B75D56BB584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616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B945-264A-41B1-8568-B75D56BB584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73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9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99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mesa, interior, computador&#10;&#10;Descrição gerada com alta confiança">
            <a:extLst>
              <a:ext uri="{FF2B5EF4-FFF2-40B4-BE49-F238E27FC236}">
                <a16:creationId xmlns:a16="http://schemas.microsoft.com/office/drawing/2014/main" id="{4BB8DCDB-0E1B-4CE3-ABD2-90B912E794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455"/>
            <a:ext cx="12192000" cy="6865455"/>
          </a:xfrm>
          <a:prstGeom prst="rect">
            <a:avLst/>
          </a:prstGeom>
        </p:spPr>
      </p:pic>
      <p:sp>
        <p:nvSpPr>
          <p:cNvPr id="10" name="Shape 29">
            <a:extLst>
              <a:ext uri="{FF2B5EF4-FFF2-40B4-BE49-F238E27FC236}">
                <a16:creationId xmlns:a16="http://schemas.microsoft.com/office/drawing/2014/main" id="{10CD7ACD-E327-46C9-A9EA-DCE868B6643D}"/>
              </a:ext>
            </a:extLst>
          </p:cNvPr>
          <p:cNvSpPr/>
          <p:nvPr/>
        </p:nvSpPr>
        <p:spPr>
          <a:xfrm>
            <a:off x="0" y="-6600"/>
            <a:ext cx="11291410" cy="6864600"/>
          </a:xfrm>
          <a:custGeom>
            <a:avLst/>
            <a:gdLst/>
            <a:ahLst/>
            <a:cxnLst/>
            <a:rect l="0" t="0" r="0" b="0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BD6BA33-B06B-4457-AC68-86AF318D98A7}"/>
              </a:ext>
            </a:extLst>
          </p:cNvPr>
          <p:cNvSpPr txBox="1"/>
          <p:nvPr/>
        </p:nvSpPr>
        <p:spPr>
          <a:xfrm>
            <a:off x="163560" y="4727912"/>
            <a:ext cx="5232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chemeClr val="bg1"/>
                </a:solidFill>
                <a:latin typeface="Oswald Medium" panose="00000600000000000000" pitchFamily="2" charset="0"/>
              </a:rPr>
              <a:t>VIABILIZANDO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B7E061E-EDC6-447D-ABE9-161C97117A5D}"/>
              </a:ext>
            </a:extLst>
          </p:cNvPr>
          <p:cNvSpPr txBox="1"/>
          <p:nvPr/>
        </p:nvSpPr>
        <p:spPr>
          <a:xfrm>
            <a:off x="166176" y="5572125"/>
            <a:ext cx="5680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spc="600" dirty="0">
                <a:solidFill>
                  <a:schemeClr val="bg1"/>
                </a:solidFill>
                <a:latin typeface="Oswald Medium" panose="020B0604020202020204" charset="0"/>
              </a:rPr>
              <a:t>PROJETOS DE CT&amp;I PARA FINANCIAMENTO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6358" y="105490"/>
            <a:ext cx="2058384" cy="473906"/>
          </a:xfrm>
          <a:prstGeom prst="rect">
            <a:avLst/>
          </a:prstGeom>
        </p:spPr>
      </p:pic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204B2760-86D6-47AF-BDCA-0F564806976B}"/>
              </a:ext>
            </a:extLst>
          </p:cNvPr>
          <p:cNvSpPr/>
          <p:nvPr/>
        </p:nvSpPr>
        <p:spPr>
          <a:xfrm>
            <a:off x="8029573" y="4286250"/>
            <a:ext cx="4162428" cy="2571750"/>
          </a:xfrm>
          <a:prstGeom prst="roundRect">
            <a:avLst>
              <a:gd name="adj" fmla="val 925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EF52822-C105-42D7-B541-349F0A71BB7E}"/>
              </a:ext>
            </a:extLst>
          </p:cNvPr>
          <p:cNvSpPr txBox="1"/>
          <p:nvPr/>
        </p:nvSpPr>
        <p:spPr>
          <a:xfrm>
            <a:off x="8029574" y="4403550"/>
            <a:ext cx="416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pt-BR" sz="3200" b="1" kern="1200" dirty="0">
                <a:solidFill>
                  <a:prstClr val="white"/>
                </a:solidFill>
                <a:latin typeface="Oswald Medium" panose="020B0604020202020204" charset="0"/>
              </a:rPr>
              <a:t>BEM-VINDOS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71F4FBA-EEF9-4775-81BD-75D323C6CE26}"/>
              </a:ext>
            </a:extLst>
          </p:cNvPr>
          <p:cNvSpPr/>
          <p:nvPr/>
        </p:nvSpPr>
        <p:spPr>
          <a:xfrm>
            <a:off x="8029575" y="5238805"/>
            <a:ext cx="41624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fr-FR" sz="3200" b="1" kern="1200" dirty="0">
                <a:solidFill>
                  <a:prstClr val="white"/>
                </a:solidFill>
                <a:latin typeface="Freestyle Script" panose="030804020302050B0404" pitchFamily="66" charset="0"/>
                <a:ea typeface="+mn-ea"/>
                <a:cs typeface="+mn-cs"/>
              </a:rPr>
              <a:t>Daniela Jono Arantes Nogueira</a:t>
            </a:r>
            <a:br>
              <a:rPr lang="fr-FR" sz="3200" b="1" kern="1200" dirty="0">
                <a:solidFill>
                  <a:prstClr val="white"/>
                </a:solidFill>
                <a:latin typeface="Freestyle Script" panose="030804020302050B0404" pitchFamily="66" charset="0"/>
                <a:ea typeface="+mn-ea"/>
                <a:cs typeface="+mn-cs"/>
              </a:rPr>
            </a:br>
            <a:r>
              <a:rPr lang="fr-FR" sz="3200" b="1" kern="1200" dirty="0">
                <a:solidFill>
                  <a:prstClr val="white"/>
                </a:solidFill>
                <a:latin typeface="Freestyle Script" panose="030804020302050B0404" pitchFamily="66" charset="0"/>
                <a:ea typeface="+mn-ea"/>
                <a:cs typeface="+mn-cs"/>
              </a:rPr>
              <a:t>Coordenadora-Geral de Modelagem de Projetos do MCTI</a:t>
            </a:r>
          </a:p>
        </p:txBody>
      </p:sp>
    </p:spTree>
    <p:extLst>
      <p:ext uri="{BB962C8B-B14F-4D97-AF65-F5344CB8AC3E}">
        <p14:creationId xmlns:p14="http://schemas.microsoft.com/office/powerpoint/2010/main" val="30056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10" name="Shape 29">
            <a:extLst>
              <a:ext uri="{FF2B5EF4-FFF2-40B4-BE49-F238E27FC236}">
                <a16:creationId xmlns:a16="http://schemas.microsoft.com/office/drawing/2014/main" id="{10CD7ACD-E327-46C9-A9EA-DCE868B6643D}"/>
              </a:ext>
            </a:extLst>
          </p:cNvPr>
          <p:cNvSpPr/>
          <p:nvPr/>
        </p:nvSpPr>
        <p:spPr>
          <a:xfrm>
            <a:off x="-1" y="0"/>
            <a:ext cx="7252139" cy="6857999"/>
          </a:xfrm>
          <a:custGeom>
            <a:avLst/>
            <a:gdLst>
              <a:gd name="connsiteX0" fmla="*/ 220886 w 339068"/>
              <a:gd name="connsiteY0" fmla="*/ 0 h 206517"/>
              <a:gd name="connsiteX1" fmla="*/ 0 w 339068"/>
              <a:gd name="connsiteY1" fmla="*/ 645 h 206517"/>
              <a:gd name="connsiteX2" fmla="*/ 0 w 339068"/>
              <a:gd name="connsiteY2" fmla="*/ 206426 h 206517"/>
              <a:gd name="connsiteX3" fmla="*/ 339068 w 339068"/>
              <a:gd name="connsiteY3" fmla="*/ 206517 h 206517"/>
              <a:gd name="connsiteX4" fmla="*/ 220886 w 339068"/>
              <a:gd name="connsiteY4" fmla="*/ 0 h 206517"/>
              <a:gd name="connsiteX0" fmla="*/ 220886 w 236558"/>
              <a:gd name="connsiteY0" fmla="*/ 0 h 206517"/>
              <a:gd name="connsiteX1" fmla="*/ 0 w 236558"/>
              <a:gd name="connsiteY1" fmla="*/ 645 h 206517"/>
              <a:gd name="connsiteX2" fmla="*/ 0 w 236558"/>
              <a:gd name="connsiteY2" fmla="*/ 206426 h 206517"/>
              <a:gd name="connsiteX3" fmla="*/ 182708 w 236558"/>
              <a:gd name="connsiteY3" fmla="*/ 206517 h 206517"/>
              <a:gd name="connsiteX4" fmla="*/ 220886 w 236558"/>
              <a:gd name="connsiteY4" fmla="*/ 0 h 206517"/>
              <a:gd name="connsiteX0" fmla="*/ 220886 w 249332"/>
              <a:gd name="connsiteY0" fmla="*/ 0 h 206517"/>
              <a:gd name="connsiteX1" fmla="*/ 0 w 249332"/>
              <a:gd name="connsiteY1" fmla="*/ 645 h 206517"/>
              <a:gd name="connsiteX2" fmla="*/ 0 w 249332"/>
              <a:gd name="connsiteY2" fmla="*/ 206426 h 206517"/>
              <a:gd name="connsiteX3" fmla="*/ 182708 w 249332"/>
              <a:gd name="connsiteY3" fmla="*/ 206517 h 206517"/>
              <a:gd name="connsiteX4" fmla="*/ 220886 w 249332"/>
              <a:gd name="connsiteY4" fmla="*/ 0 h 206517"/>
              <a:gd name="connsiteX0" fmla="*/ 220886 w 220886"/>
              <a:gd name="connsiteY0" fmla="*/ 0 h 206517"/>
              <a:gd name="connsiteX1" fmla="*/ 0 w 220886"/>
              <a:gd name="connsiteY1" fmla="*/ 645 h 206517"/>
              <a:gd name="connsiteX2" fmla="*/ 0 w 220886"/>
              <a:gd name="connsiteY2" fmla="*/ 206426 h 206517"/>
              <a:gd name="connsiteX3" fmla="*/ 182708 w 220886"/>
              <a:gd name="connsiteY3" fmla="*/ 206517 h 206517"/>
              <a:gd name="connsiteX4" fmla="*/ 220886 w 220886"/>
              <a:gd name="connsiteY4" fmla="*/ 0 h 206517"/>
              <a:gd name="connsiteX0" fmla="*/ 220886 w 220886"/>
              <a:gd name="connsiteY0" fmla="*/ 0 h 206517"/>
              <a:gd name="connsiteX1" fmla="*/ 0 w 220886"/>
              <a:gd name="connsiteY1" fmla="*/ 645 h 206517"/>
              <a:gd name="connsiteX2" fmla="*/ 0 w 220886"/>
              <a:gd name="connsiteY2" fmla="*/ 206426 h 206517"/>
              <a:gd name="connsiteX3" fmla="*/ 182708 w 220886"/>
              <a:gd name="connsiteY3" fmla="*/ 206517 h 206517"/>
              <a:gd name="connsiteX4" fmla="*/ 220886 w 220886"/>
              <a:gd name="connsiteY4" fmla="*/ 0 h 20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886" h="206517" extrusionOk="0">
                <a:moveTo>
                  <a:pt x="220886" y="0"/>
                </a:moveTo>
                <a:lnTo>
                  <a:pt x="0" y="645"/>
                </a:lnTo>
                <a:lnTo>
                  <a:pt x="0" y="206426"/>
                </a:lnTo>
                <a:lnTo>
                  <a:pt x="182708" y="206517"/>
                </a:lnTo>
                <a:cubicBezTo>
                  <a:pt x="217935" y="16150"/>
                  <a:pt x="187185" y="180834"/>
                  <a:pt x="220886" y="0"/>
                </a:cubicBezTo>
                <a:close/>
              </a:path>
            </a:pathLst>
          </a:custGeom>
          <a:solidFill>
            <a:schemeClr val="bg2">
              <a:lumMod val="10000"/>
              <a:alpha val="65000"/>
            </a:schemeClr>
          </a:solidFill>
          <a:ln>
            <a:noFill/>
          </a:ln>
        </p:spPr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8BA6D65-536A-40DE-B0A7-5A0B1ECBD5A1}"/>
              </a:ext>
            </a:extLst>
          </p:cNvPr>
          <p:cNvSpPr txBox="1"/>
          <p:nvPr/>
        </p:nvSpPr>
        <p:spPr>
          <a:xfrm>
            <a:off x="1" y="190319"/>
            <a:ext cx="7592602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pt-BR" sz="5400" spc="-150" dirty="0">
                <a:solidFill>
                  <a:schemeClr val="bg1"/>
                </a:solidFill>
                <a:latin typeface="Oswald Medium" panose="00000600000000000000" pitchFamily="2" charset="0"/>
              </a:rPr>
              <a:t>CENÁRIO ATUAL DA PRODUÇÃO CIENTÍFICA E TECNOLÓGICA BRASILEIRA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29901F9-C40F-4AEA-A299-399069D1F0B6}"/>
              </a:ext>
            </a:extLst>
          </p:cNvPr>
          <p:cNvSpPr txBox="1"/>
          <p:nvPr/>
        </p:nvSpPr>
        <p:spPr>
          <a:xfrm>
            <a:off x="47342" y="2305730"/>
            <a:ext cx="633633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12ª maior economia do mundo;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34ª posição no Ranking de </a:t>
            </a:r>
            <a:r>
              <a:rPr lang="pt-BR" sz="2400" dirty="0" smtClean="0">
                <a:solidFill>
                  <a:schemeClr val="bg1"/>
                </a:solidFill>
              </a:rPr>
              <a:t>Patentes;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62ª </a:t>
            </a:r>
            <a:r>
              <a:rPr lang="pt-BR" sz="2400" dirty="0">
                <a:solidFill>
                  <a:schemeClr val="bg1"/>
                </a:solidFill>
              </a:rPr>
              <a:t>posição no Índice Global de Inovação (GII) entre 131 países;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Investimentos tímidos em inovação: desafio para êxito dos projetos de CT&amp;I</a:t>
            </a:r>
            <a:r>
              <a:rPr lang="pt-BR" sz="2400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err="1" smtClean="0">
                <a:solidFill>
                  <a:schemeClr val="bg1"/>
                </a:solidFill>
              </a:rPr>
              <a:t>Contigenciamento</a:t>
            </a:r>
            <a:r>
              <a:rPr lang="pt-BR" sz="2400" dirty="0" smtClean="0">
                <a:solidFill>
                  <a:schemeClr val="bg1"/>
                </a:solidFill>
              </a:rPr>
              <a:t> de recursos do governo federal. </a:t>
            </a:r>
            <a:endParaRPr lang="pt-BR" sz="2400" dirty="0" smtClean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white"/>
                </a:solidFill>
              </a:rPr>
              <a:t>Brasil – investimentos em projetos de C,T&amp;I majoritariamente públicos </a:t>
            </a:r>
            <a:r>
              <a:rPr lang="pt-BR" sz="2400" dirty="0" smtClean="0">
                <a:solidFill>
                  <a:prstClr val="white"/>
                </a:solidFill>
              </a:rPr>
              <a:t>na contramão de países desenvolvidos em inovação os investimentos são majoritariamente privados.</a:t>
            </a:r>
            <a:endParaRPr lang="pt-BR" sz="2400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arede, interior, laptop, mesa&#10;&#10;Descrição gerada com muito alta confiança">
            <a:extLst>
              <a:ext uri="{FF2B5EF4-FFF2-40B4-BE49-F238E27FC236}">
                <a16:creationId xmlns:a16="http://schemas.microsoft.com/office/drawing/2014/main" id="{3D4A29FE-BED2-446F-9E92-C117C96EA3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288"/>
            <a:ext cx="12192002" cy="687728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4C336FA-64E6-48CC-AF0B-CD2268A50D28}"/>
              </a:ext>
            </a:extLst>
          </p:cNvPr>
          <p:cNvSpPr txBox="1"/>
          <p:nvPr/>
        </p:nvSpPr>
        <p:spPr>
          <a:xfrm>
            <a:off x="4057646" y="2716355"/>
            <a:ext cx="40195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>
                    <a:lumMod val="95000"/>
                  </a:schemeClr>
                </a:solidFill>
                <a:latin typeface="Oswald" panose="00000500000000000000" pitchFamily="2" charset="0"/>
              </a:rPr>
              <a:t>SEFIP</a:t>
            </a:r>
            <a:endParaRPr lang="pt-BR" sz="6600" b="1" dirty="0">
              <a:solidFill>
                <a:schemeClr val="bg1">
                  <a:lumMod val="95000"/>
                </a:schemeClr>
              </a:solidFill>
              <a:latin typeface="Oswald" panose="00000500000000000000" pitchFamily="2" charset="0"/>
            </a:endParaRPr>
          </a:p>
        </p:txBody>
      </p:sp>
      <p:sp>
        <p:nvSpPr>
          <p:cNvPr id="19" name="Shape 29">
            <a:extLst>
              <a:ext uri="{FF2B5EF4-FFF2-40B4-BE49-F238E27FC236}">
                <a16:creationId xmlns:a16="http://schemas.microsoft.com/office/drawing/2014/main" id="{2FAAAC85-5E9C-4BB6-895D-85FEF9F7C640}"/>
              </a:ext>
            </a:extLst>
          </p:cNvPr>
          <p:cNvSpPr/>
          <p:nvPr/>
        </p:nvSpPr>
        <p:spPr>
          <a:xfrm flipH="1">
            <a:off x="8788400" y="3266366"/>
            <a:ext cx="3403600" cy="3591633"/>
          </a:xfrm>
          <a:custGeom>
            <a:avLst/>
            <a:gdLst>
              <a:gd name="connsiteX0" fmla="*/ 220886 w 339068"/>
              <a:gd name="connsiteY0" fmla="*/ 0 h 206517"/>
              <a:gd name="connsiteX1" fmla="*/ 0 w 339068"/>
              <a:gd name="connsiteY1" fmla="*/ 645 h 206517"/>
              <a:gd name="connsiteX2" fmla="*/ 0 w 339068"/>
              <a:gd name="connsiteY2" fmla="*/ 206426 h 206517"/>
              <a:gd name="connsiteX3" fmla="*/ 339068 w 339068"/>
              <a:gd name="connsiteY3" fmla="*/ 206517 h 206517"/>
              <a:gd name="connsiteX4" fmla="*/ 220886 w 339068"/>
              <a:gd name="connsiteY4" fmla="*/ 0 h 206517"/>
              <a:gd name="connsiteX0" fmla="*/ 220886 w 236558"/>
              <a:gd name="connsiteY0" fmla="*/ 0 h 206517"/>
              <a:gd name="connsiteX1" fmla="*/ 0 w 236558"/>
              <a:gd name="connsiteY1" fmla="*/ 645 h 206517"/>
              <a:gd name="connsiteX2" fmla="*/ 0 w 236558"/>
              <a:gd name="connsiteY2" fmla="*/ 206426 h 206517"/>
              <a:gd name="connsiteX3" fmla="*/ 182708 w 236558"/>
              <a:gd name="connsiteY3" fmla="*/ 206517 h 206517"/>
              <a:gd name="connsiteX4" fmla="*/ 220886 w 236558"/>
              <a:gd name="connsiteY4" fmla="*/ 0 h 206517"/>
              <a:gd name="connsiteX0" fmla="*/ 220886 w 249332"/>
              <a:gd name="connsiteY0" fmla="*/ 0 h 206517"/>
              <a:gd name="connsiteX1" fmla="*/ 0 w 249332"/>
              <a:gd name="connsiteY1" fmla="*/ 645 h 206517"/>
              <a:gd name="connsiteX2" fmla="*/ 0 w 249332"/>
              <a:gd name="connsiteY2" fmla="*/ 206426 h 206517"/>
              <a:gd name="connsiteX3" fmla="*/ 182708 w 249332"/>
              <a:gd name="connsiteY3" fmla="*/ 206517 h 206517"/>
              <a:gd name="connsiteX4" fmla="*/ 220886 w 249332"/>
              <a:gd name="connsiteY4" fmla="*/ 0 h 206517"/>
              <a:gd name="connsiteX0" fmla="*/ 220886 w 220886"/>
              <a:gd name="connsiteY0" fmla="*/ 0 h 206517"/>
              <a:gd name="connsiteX1" fmla="*/ 0 w 220886"/>
              <a:gd name="connsiteY1" fmla="*/ 645 h 206517"/>
              <a:gd name="connsiteX2" fmla="*/ 0 w 220886"/>
              <a:gd name="connsiteY2" fmla="*/ 206426 h 206517"/>
              <a:gd name="connsiteX3" fmla="*/ 182708 w 220886"/>
              <a:gd name="connsiteY3" fmla="*/ 206517 h 206517"/>
              <a:gd name="connsiteX4" fmla="*/ 220886 w 220886"/>
              <a:gd name="connsiteY4" fmla="*/ 0 h 206517"/>
              <a:gd name="connsiteX0" fmla="*/ 220886 w 220886"/>
              <a:gd name="connsiteY0" fmla="*/ 0 h 206517"/>
              <a:gd name="connsiteX1" fmla="*/ 0 w 220886"/>
              <a:gd name="connsiteY1" fmla="*/ 645 h 206517"/>
              <a:gd name="connsiteX2" fmla="*/ 0 w 220886"/>
              <a:gd name="connsiteY2" fmla="*/ 206426 h 206517"/>
              <a:gd name="connsiteX3" fmla="*/ 182708 w 220886"/>
              <a:gd name="connsiteY3" fmla="*/ 206517 h 206517"/>
              <a:gd name="connsiteX4" fmla="*/ 220886 w 220886"/>
              <a:gd name="connsiteY4" fmla="*/ 0 h 20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886" h="206517" extrusionOk="0">
                <a:moveTo>
                  <a:pt x="220886" y="0"/>
                </a:moveTo>
                <a:lnTo>
                  <a:pt x="0" y="645"/>
                </a:lnTo>
                <a:lnTo>
                  <a:pt x="0" y="206426"/>
                </a:lnTo>
                <a:lnTo>
                  <a:pt x="182708" y="206517"/>
                </a:lnTo>
                <a:cubicBezTo>
                  <a:pt x="217935" y="16150"/>
                  <a:pt x="187185" y="180834"/>
                  <a:pt x="220886" y="0"/>
                </a:cubicBez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20" name="Shape 29">
            <a:extLst>
              <a:ext uri="{FF2B5EF4-FFF2-40B4-BE49-F238E27FC236}">
                <a16:creationId xmlns:a16="http://schemas.microsoft.com/office/drawing/2014/main" id="{DB37BE0A-AF9A-405B-BB1F-B8ACEB41BF79}"/>
              </a:ext>
            </a:extLst>
          </p:cNvPr>
          <p:cNvSpPr/>
          <p:nvPr/>
        </p:nvSpPr>
        <p:spPr>
          <a:xfrm>
            <a:off x="1" y="3337647"/>
            <a:ext cx="3403600" cy="3591633"/>
          </a:xfrm>
          <a:custGeom>
            <a:avLst/>
            <a:gdLst>
              <a:gd name="connsiteX0" fmla="*/ 220886 w 339068"/>
              <a:gd name="connsiteY0" fmla="*/ 0 h 206517"/>
              <a:gd name="connsiteX1" fmla="*/ 0 w 339068"/>
              <a:gd name="connsiteY1" fmla="*/ 645 h 206517"/>
              <a:gd name="connsiteX2" fmla="*/ 0 w 339068"/>
              <a:gd name="connsiteY2" fmla="*/ 206426 h 206517"/>
              <a:gd name="connsiteX3" fmla="*/ 339068 w 339068"/>
              <a:gd name="connsiteY3" fmla="*/ 206517 h 206517"/>
              <a:gd name="connsiteX4" fmla="*/ 220886 w 339068"/>
              <a:gd name="connsiteY4" fmla="*/ 0 h 206517"/>
              <a:gd name="connsiteX0" fmla="*/ 220886 w 236558"/>
              <a:gd name="connsiteY0" fmla="*/ 0 h 206517"/>
              <a:gd name="connsiteX1" fmla="*/ 0 w 236558"/>
              <a:gd name="connsiteY1" fmla="*/ 645 h 206517"/>
              <a:gd name="connsiteX2" fmla="*/ 0 w 236558"/>
              <a:gd name="connsiteY2" fmla="*/ 206426 h 206517"/>
              <a:gd name="connsiteX3" fmla="*/ 182708 w 236558"/>
              <a:gd name="connsiteY3" fmla="*/ 206517 h 206517"/>
              <a:gd name="connsiteX4" fmla="*/ 220886 w 236558"/>
              <a:gd name="connsiteY4" fmla="*/ 0 h 206517"/>
              <a:gd name="connsiteX0" fmla="*/ 220886 w 249332"/>
              <a:gd name="connsiteY0" fmla="*/ 0 h 206517"/>
              <a:gd name="connsiteX1" fmla="*/ 0 w 249332"/>
              <a:gd name="connsiteY1" fmla="*/ 645 h 206517"/>
              <a:gd name="connsiteX2" fmla="*/ 0 w 249332"/>
              <a:gd name="connsiteY2" fmla="*/ 206426 h 206517"/>
              <a:gd name="connsiteX3" fmla="*/ 182708 w 249332"/>
              <a:gd name="connsiteY3" fmla="*/ 206517 h 206517"/>
              <a:gd name="connsiteX4" fmla="*/ 220886 w 249332"/>
              <a:gd name="connsiteY4" fmla="*/ 0 h 206517"/>
              <a:gd name="connsiteX0" fmla="*/ 220886 w 220886"/>
              <a:gd name="connsiteY0" fmla="*/ 0 h 206517"/>
              <a:gd name="connsiteX1" fmla="*/ 0 w 220886"/>
              <a:gd name="connsiteY1" fmla="*/ 645 h 206517"/>
              <a:gd name="connsiteX2" fmla="*/ 0 w 220886"/>
              <a:gd name="connsiteY2" fmla="*/ 206426 h 206517"/>
              <a:gd name="connsiteX3" fmla="*/ 182708 w 220886"/>
              <a:gd name="connsiteY3" fmla="*/ 206517 h 206517"/>
              <a:gd name="connsiteX4" fmla="*/ 220886 w 220886"/>
              <a:gd name="connsiteY4" fmla="*/ 0 h 206517"/>
              <a:gd name="connsiteX0" fmla="*/ 220886 w 220886"/>
              <a:gd name="connsiteY0" fmla="*/ 0 h 206517"/>
              <a:gd name="connsiteX1" fmla="*/ 0 w 220886"/>
              <a:gd name="connsiteY1" fmla="*/ 645 h 206517"/>
              <a:gd name="connsiteX2" fmla="*/ 0 w 220886"/>
              <a:gd name="connsiteY2" fmla="*/ 206426 h 206517"/>
              <a:gd name="connsiteX3" fmla="*/ 182708 w 220886"/>
              <a:gd name="connsiteY3" fmla="*/ 206517 h 206517"/>
              <a:gd name="connsiteX4" fmla="*/ 220886 w 220886"/>
              <a:gd name="connsiteY4" fmla="*/ 0 h 20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886" h="206517" extrusionOk="0">
                <a:moveTo>
                  <a:pt x="220886" y="0"/>
                </a:moveTo>
                <a:lnTo>
                  <a:pt x="0" y="645"/>
                </a:lnTo>
                <a:lnTo>
                  <a:pt x="0" y="206426"/>
                </a:lnTo>
                <a:lnTo>
                  <a:pt x="182708" y="206517"/>
                </a:lnTo>
                <a:cubicBezTo>
                  <a:pt x="217935" y="16150"/>
                  <a:pt x="187185" y="180834"/>
                  <a:pt x="220886" y="0"/>
                </a:cubicBez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21" name="Shape 29">
            <a:extLst>
              <a:ext uri="{FF2B5EF4-FFF2-40B4-BE49-F238E27FC236}">
                <a16:creationId xmlns:a16="http://schemas.microsoft.com/office/drawing/2014/main" id="{AFADC020-780A-44C9-90CE-E69B2F0AB17C}"/>
              </a:ext>
            </a:extLst>
          </p:cNvPr>
          <p:cNvSpPr/>
          <p:nvPr/>
        </p:nvSpPr>
        <p:spPr>
          <a:xfrm>
            <a:off x="1" y="2030519"/>
            <a:ext cx="3403600" cy="2614256"/>
          </a:xfrm>
          <a:custGeom>
            <a:avLst/>
            <a:gdLst>
              <a:gd name="connsiteX0" fmla="*/ 220886 w 339068"/>
              <a:gd name="connsiteY0" fmla="*/ 0 h 206517"/>
              <a:gd name="connsiteX1" fmla="*/ 0 w 339068"/>
              <a:gd name="connsiteY1" fmla="*/ 645 h 206517"/>
              <a:gd name="connsiteX2" fmla="*/ 0 w 339068"/>
              <a:gd name="connsiteY2" fmla="*/ 206426 h 206517"/>
              <a:gd name="connsiteX3" fmla="*/ 339068 w 339068"/>
              <a:gd name="connsiteY3" fmla="*/ 206517 h 206517"/>
              <a:gd name="connsiteX4" fmla="*/ 220886 w 339068"/>
              <a:gd name="connsiteY4" fmla="*/ 0 h 206517"/>
              <a:gd name="connsiteX0" fmla="*/ 220886 w 236558"/>
              <a:gd name="connsiteY0" fmla="*/ 0 h 206517"/>
              <a:gd name="connsiteX1" fmla="*/ 0 w 236558"/>
              <a:gd name="connsiteY1" fmla="*/ 645 h 206517"/>
              <a:gd name="connsiteX2" fmla="*/ 0 w 236558"/>
              <a:gd name="connsiteY2" fmla="*/ 206426 h 206517"/>
              <a:gd name="connsiteX3" fmla="*/ 182708 w 236558"/>
              <a:gd name="connsiteY3" fmla="*/ 206517 h 206517"/>
              <a:gd name="connsiteX4" fmla="*/ 220886 w 236558"/>
              <a:gd name="connsiteY4" fmla="*/ 0 h 206517"/>
              <a:gd name="connsiteX0" fmla="*/ 220886 w 249332"/>
              <a:gd name="connsiteY0" fmla="*/ 0 h 206517"/>
              <a:gd name="connsiteX1" fmla="*/ 0 w 249332"/>
              <a:gd name="connsiteY1" fmla="*/ 645 h 206517"/>
              <a:gd name="connsiteX2" fmla="*/ 0 w 249332"/>
              <a:gd name="connsiteY2" fmla="*/ 206426 h 206517"/>
              <a:gd name="connsiteX3" fmla="*/ 182708 w 249332"/>
              <a:gd name="connsiteY3" fmla="*/ 206517 h 206517"/>
              <a:gd name="connsiteX4" fmla="*/ 220886 w 249332"/>
              <a:gd name="connsiteY4" fmla="*/ 0 h 206517"/>
              <a:gd name="connsiteX0" fmla="*/ 220886 w 220886"/>
              <a:gd name="connsiteY0" fmla="*/ 0 h 206517"/>
              <a:gd name="connsiteX1" fmla="*/ 0 w 220886"/>
              <a:gd name="connsiteY1" fmla="*/ 645 h 206517"/>
              <a:gd name="connsiteX2" fmla="*/ 0 w 220886"/>
              <a:gd name="connsiteY2" fmla="*/ 206426 h 206517"/>
              <a:gd name="connsiteX3" fmla="*/ 182708 w 220886"/>
              <a:gd name="connsiteY3" fmla="*/ 206517 h 206517"/>
              <a:gd name="connsiteX4" fmla="*/ 220886 w 220886"/>
              <a:gd name="connsiteY4" fmla="*/ 0 h 206517"/>
              <a:gd name="connsiteX0" fmla="*/ 220886 w 220886"/>
              <a:gd name="connsiteY0" fmla="*/ 0 h 206517"/>
              <a:gd name="connsiteX1" fmla="*/ 0 w 220886"/>
              <a:gd name="connsiteY1" fmla="*/ 645 h 206517"/>
              <a:gd name="connsiteX2" fmla="*/ 0 w 220886"/>
              <a:gd name="connsiteY2" fmla="*/ 206426 h 206517"/>
              <a:gd name="connsiteX3" fmla="*/ 182708 w 220886"/>
              <a:gd name="connsiteY3" fmla="*/ 206517 h 206517"/>
              <a:gd name="connsiteX4" fmla="*/ 220886 w 220886"/>
              <a:gd name="connsiteY4" fmla="*/ 0 h 20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886" h="206517" extrusionOk="0">
                <a:moveTo>
                  <a:pt x="220886" y="0"/>
                </a:moveTo>
                <a:lnTo>
                  <a:pt x="0" y="645"/>
                </a:lnTo>
                <a:lnTo>
                  <a:pt x="0" y="206426"/>
                </a:lnTo>
                <a:lnTo>
                  <a:pt x="182708" y="206517"/>
                </a:lnTo>
                <a:cubicBezTo>
                  <a:pt x="217935" y="16150"/>
                  <a:pt x="187185" y="180834"/>
                  <a:pt x="220886" y="0"/>
                </a:cubicBez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22" name="Shape 29">
            <a:extLst>
              <a:ext uri="{FF2B5EF4-FFF2-40B4-BE49-F238E27FC236}">
                <a16:creationId xmlns:a16="http://schemas.microsoft.com/office/drawing/2014/main" id="{0B8C83B4-21E4-4988-ABAA-797C0B36E8D8}"/>
              </a:ext>
            </a:extLst>
          </p:cNvPr>
          <p:cNvSpPr/>
          <p:nvPr/>
        </p:nvSpPr>
        <p:spPr>
          <a:xfrm flipH="1">
            <a:off x="8788400" y="2190750"/>
            <a:ext cx="3403600" cy="2545378"/>
          </a:xfrm>
          <a:custGeom>
            <a:avLst/>
            <a:gdLst>
              <a:gd name="connsiteX0" fmla="*/ 220886 w 339068"/>
              <a:gd name="connsiteY0" fmla="*/ 0 h 206517"/>
              <a:gd name="connsiteX1" fmla="*/ 0 w 339068"/>
              <a:gd name="connsiteY1" fmla="*/ 645 h 206517"/>
              <a:gd name="connsiteX2" fmla="*/ 0 w 339068"/>
              <a:gd name="connsiteY2" fmla="*/ 206426 h 206517"/>
              <a:gd name="connsiteX3" fmla="*/ 339068 w 339068"/>
              <a:gd name="connsiteY3" fmla="*/ 206517 h 206517"/>
              <a:gd name="connsiteX4" fmla="*/ 220886 w 339068"/>
              <a:gd name="connsiteY4" fmla="*/ 0 h 206517"/>
              <a:gd name="connsiteX0" fmla="*/ 220886 w 236558"/>
              <a:gd name="connsiteY0" fmla="*/ 0 h 206517"/>
              <a:gd name="connsiteX1" fmla="*/ 0 w 236558"/>
              <a:gd name="connsiteY1" fmla="*/ 645 h 206517"/>
              <a:gd name="connsiteX2" fmla="*/ 0 w 236558"/>
              <a:gd name="connsiteY2" fmla="*/ 206426 h 206517"/>
              <a:gd name="connsiteX3" fmla="*/ 182708 w 236558"/>
              <a:gd name="connsiteY3" fmla="*/ 206517 h 206517"/>
              <a:gd name="connsiteX4" fmla="*/ 220886 w 236558"/>
              <a:gd name="connsiteY4" fmla="*/ 0 h 206517"/>
              <a:gd name="connsiteX0" fmla="*/ 220886 w 249332"/>
              <a:gd name="connsiteY0" fmla="*/ 0 h 206517"/>
              <a:gd name="connsiteX1" fmla="*/ 0 w 249332"/>
              <a:gd name="connsiteY1" fmla="*/ 645 h 206517"/>
              <a:gd name="connsiteX2" fmla="*/ 0 w 249332"/>
              <a:gd name="connsiteY2" fmla="*/ 206426 h 206517"/>
              <a:gd name="connsiteX3" fmla="*/ 182708 w 249332"/>
              <a:gd name="connsiteY3" fmla="*/ 206517 h 206517"/>
              <a:gd name="connsiteX4" fmla="*/ 220886 w 249332"/>
              <a:gd name="connsiteY4" fmla="*/ 0 h 206517"/>
              <a:gd name="connsiteX0" fmla="*/ 220886 w 220886"/>
              <a:gd name="connsiteY0" fmla="*/ 0 h 206517"/>
              <a:gd name="connsiteX1" fmla="*/ 0 w 220886"/>
              <a:gd name="connsiteY1" fmla="*/ 645 h 206517"/>
              <a:gd name="connsiteX2" fmla="*/ 0 w 220886"/>
              <a:gd name="connsiteY2" fmla="*/ 206426 h 206517"/>
              <a:gd name="connsiteX3" fmla="*/ 182708 w 220886"/>
              <a:gd name="connsiteY3" fmla="*/ 206517 h 206517"/>
              <a:gd name="connsiteX4" fmla="*/ 220886 w 220886"/>
              <a:gd name="connsiteY4" fmla="*/ 0 h 206517"/>
              <a:gd name="connsiteX0" fmla="*/ 220886 w 220886"/>
              <a:gd name="connsiteY0" fmla="*/ 0 h 206517"/>
              <a:gd name="connsiteX1" fmla="*/ 0 w 220886"/>
              <a:gd name="connsiteY1" fmla="*/ 645 h 206517"/>
              <a:gd name="connsiteX2" fmla="*/ 0 w 220886"/>
              <a:gd name="connsiteY2" fmla="*/ 206426 h 206517"/>
              <a:gd name="connsiteX3" fmla="*/ 182708 w 220886"/>
              <a:gd name="connsiteY3" fmla="*/ 206517 h 206517"/>
              <a:gd name="connsiteX4" fmla="*/ 220886 w 220886"/>
              <a:gd name="connsiteY4" fmla="*/ 0 h 20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886" h="206517" extrusionOk="0">
                <a:moveTo>
                  <a:pt x="220886" y="0"/>
                </a:moveTo>
                <a:lnTo>
                  <a:pt x="0" y="645"/>
                </a:lnTo>
                <a:lnTo>
                  <a:pt x="0" y="206426"/>
                </a:lnTo>
                <a:lnTo>
                  <a:pt x="182708" y="206517"/>
                </a:lnTo>
                <a:cubicBezTo>
                  <a:pt x="217935" y="16150"/>
                  <a:pt x="187185" y="180834"/>
                  <a:pt x="220886" y="0"/>
                </a:cubicBez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B51A683B-D7E5-4157-ACBC-A76A10705623}"/>
              </a:ext>
            </a:extLst>
          </p:cNvPr>
          <p:cNvSpPr txBox="1"/>
          <p:nvPr/>
        </p:nvSpPr>
        <p:spPr>
          <a:xfrm>
            <a:off x="243265" y="2261716"/>
            <a:ext cx="2578100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t-BR" sz="5400" i="1" dirty="0" smtClean="0">
                <a:solidFill>
                  <a:schemeClr val="bg1"/>
                </a:solidFill>
                <a:latin typeface="Oswald" panose="00000500000000000000" pitchFamily="2" charset="0"/>
              </a:rPr>
              <a:t>DEPRO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(</a:t>
            </a:r>
            <a:r>
              <a:rPr lang="pt-BR" dirty="0" smtClean="0">
                <a:solidFill>
                  <a:schemeClr val="bg1"/>
                </a:solidFill>
              </a:rPr>
              <a:t>Departamento de Estruturas </a:t>
            </a:r>
            <a:r>
              <a:rPr lang="pt-BR" dirty="0">
                <a:solidFill>
                  <a:schemeClr val="bg1"/>
                </a:solidFill>
              </a:rPr>
              <a:t>de Projetos em Ciência, Tecnologia e </a:t>
            </a:r>
            <a:r>
              <a:rPr lang="pt-BR" dirty="0" smtClean="0">
                <a:solidFill>
                  <a:schemeClr val="bg1"/>
                </a:solidFill>
              </a:rPr>
              <a:t>Inovação)</a:t>
            </a:r>
            <a:endParaRPr lang="pt-BR" sz="5400" i="1" dirty="0">
              <a:solidFill>
                <a:schemeClr val="bg1"/>
              </a:solidFill>
              <a:latin typeface="Oswald" panose="00000500000000000000" pitchFamily="2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543BBB8-35CD-437A-8BB8-12B11B956D77}"/>
              </a:ext>
            </a:extLst>
          </p:cNvPr>
          <p:cNvSpPr txBox="1"/>
          <p:nvPr/>
        </p:nvSpPr>
        <p:spPr>
          <a:xfrm>
            <a:off x="9613901" y="2464520"/>
            <a:ext cx="25781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t-BR" sz="5400" i="1" dirty="0" smtClean="0">
                <a:solidFill>
                  <a:schemeClr val="bg1"/>
                </a:solidFill>
                <a:latin typeface="Oswald" panose="00000500000000000000" pitchFamily="2" charset="0"/>
              </a:rPr>
              <a:t>DECFI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(</a:t>
            </a:r>
            <a:r>
              <a:rPr lang="pt-BR" dirty="0">
                <a:solidFill>
                  <a:schemeClr val="bg1"/>
                </a:solidFill>
              </a:rPr>
              <a:t>Departamento de Estruturas de Custeio e Financiamento de Projetos</a:t>
            </a:r>
            <a:r>
              <a:rPr lang="pt-BR" dirty="0">
                <a:solidFill>
                  <a:schemeClr val="bg1"/>
                </a:solidFill>
              </a:rPr>
              <a:t>)</a:t>
            </a:r>
            <a:endParaRPr lang="pt-BR" dirty="0">
              <a:solidFill>
                <a:schemeClr val="bg1"/>
              </a:solidFill>
            </a:endParaRPr>
          </a:p>
          <a:p>
            <a:pPr>
              <a:lnSpc>
                <a:spcPts val="4500"/>
              </a:lnSpc>
            </a:pPr>
            <a:endParaRPr lang="pt-BR" sz="5400" i="1" dirty="0">
              <a:solidFill>
                <a:schemeClr val="bg1"/>
              </a:solidFill>
              <a:latin typeface="Oswald" panose="00000500000000000000" pitchFamily="2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D5D1362-8ACA-48E6-B305-2B38BA875AA8}"/>
              </a:ext>
            </a:extLst>
          </p:cNvPr>
          <p:cNvSpPr txBox="1"/>
          <p:nvPr/>
        </p:nvSpPr>
        <p:spPr>
          <a:xfrm>
            <a:off x="-1" y="244197"/>
            <a:ext cx="12192001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pt-BR" sz="5400" spc="-150" dirty="0">
                <a:solidFill>
                  <a:srgbClr val="304752"/>
                </a:solidFill>
                <a:latin typeface="Oswald Medium" panose="020B0604020202020204" charset="0"/>
              </a:rPr>
              <a:t>SECRETARIA DE ESTRUTURAS FINANCEIRAS </a:t>
            </a:r>
          </a:p>
          <a:p>
            <a:pPr algn="ctr">
              <a:lnSpc>
                <a:spcPts val="5500"/>
              </a:lnSpc>
            </a:pPr>
            <a:r>
              <a:rPr lang="pt-BR" sz="5400" spc="-150" dirty="0">
                <a:solidFill>
                  <a:srgbClr val="304752"/>
                </a:solidFill>
                <a:latin typeface="Oswald Medium" panose="020B0604020202020204" charset="0"/>
              </a:rPr>
              <a:t>E DE PROJETOS</a:t>
            </a:r>
          </a:p>
        </p:txBody>
      </p:sp>
      <p:sp>
        <p:nvSpPr>
          <p:cNvPr id="14" name="Freeform 311">
            <a:extLst>
              <a:ext uri="{FF2B5EF4-FFF2-40B4-BE49-F238E27FC236}">
                <a16:creationId xmlns:a16="http://schemas.microsoft.com/office/drawing/2014/main" id="{3DDECE2E-7969-42DD-A1F5-237F9DEB7781}"/>
              </a:ext>
            </a:extLst>
          </p:cNvPr>
          <p:cNvSpPr>
            <a:spLocks/>
          </p:cNvSpPr>
          <p:nvPr/>
        </p:nvSpPr>
        <p:spPr bwMode="auto">
          <a:xfrm>
            <a:off x="11372262" y="2327626"/>
            <a:ext cx="681423" cy="716952"/>
          </a:xfrm>
          <a:custGeom>
            <a:avLst/>
            <a:gdLst>
              <a:gd name="T0" fmla="*/ 79 w 88"/>
              <a:gd name="T1" fmla="*/ 137 h 170"/>
              <a:gd name="T2" fmla="*/ 54 w 88"/>
              <a:gd name="T3" fmla="*/ 167 h 170"/>
              <a:gd name="T4" fmla="*/ 51 w 88"/>
              <a:gd name="T5" fmla="*/ 170 h 170"/>
              <a:gd name="T6" fmla="*/ 36 w 88"/>
              <a:gd name="T7" fmla="*/ 169 h 170"/>
              <a:gd name="T8" fmla="*/ 35 w 88"/>
              <a:gd name="T9" fmla="*/ 150 h 170"/>
              <a:gd name="T10" fmla="*/ 14 w 88"/>
              <a:gd name="T11" fmla="*/ 143 h 170"/>
              <a:gd name="T12" fmla="*/ 2 w 88"/>
              <a:gd name="T13" fmla="*/ 135 h 170"/>
              <a:gd name="T14" fmla="*/ 1 w 88"/>
              <a:gd name="T15" fmla="*/ 129 h 170"/>
              <a:gd name="T16" fmla="*/ 12 w 88"/>
              <a:gd name="T17" fmla="*/ 115 h 170"/>
              <a:gd name="T18" fmla="*/ 15 w 88"/>
              <a:gd name="T19" fmla="*/ 116 h 170"/>
              <a:gd name="T20" fmla="*/ 45 w 88"/>
              <a:gd name="T21" fmla="*/ 129 h 170"/>
              <a:gd name="T22" fmla="*/ 64 w 88"/>
              <a:gd name="T23" fmla="*/ 113 h 170"/>
              <a:gd name="T24" fmla="*/ 60 w 88"/>
              <a:gd name="T25" fmla="*/ 104 h 170"/>
              <a:gd name="T26" fmla="*/ 48 w 88"/>
              <a:gd name="T27" fmla="*/ 98 h 170"/>
              <a:gd name="T28" fmla="*/ 34 w 88"/>
              <a:gd name="T29" fmla="*/ 92 h 170"/>
              <a:gd name="T30" fmla="*/ 23 w 88"/>
              <a:gd name="T31" fmla="*/ 87 h 170"/>
              <a:gd name="T32" fmla="*/ 12 w 88"/>
              <a:gd name="T33" fmla="*/ 80 h 170"/>
              <a:gd name="T34" fmla="*/ 5 w 88"/>
              <a:gd name="T35" fmla="*/ 69 h 170"/>
              <a:gd name="T36" fmla="*/ 2 w 88"/>
              <a:gd name="T37" fmla="*/ 56 h 170"/>
              <a:gd name="T38" fmla="*/ 35 w 88"/>
              <a:gd name="T39" fmla="*/ 20 h 170"/>
              <a:gd name="T40" fmla="*/ 36 w 88"/>
              <a:gd name="T41" fmla="*/ 1 h 170"/>
              <a:gd name="T42" fmla="*/ 51 w 88"/>
              <a:gd name="T43" fmla="*/ 0 h 170"/>
              <a:gd name="T44" fmla="*/ 54 w 88"/>
              <a:gd name="T45" fmla="*/ 3 h 170"/>
              <a:gd name="T46" fmla="*/ 65 w 88"/>
              <a:gd name="T47" fmla="*/ 22 h 170"/>
              <a:gd name="T48" fmla="*/ 79 w 88"/>
              <a:gd name="T49" fmla="*/ 29 h 170"/>
              <a:gd name="T50" fmla="*/ 84 w 88"/>
              <a:gd name="T51" fmla="*/ 33 h 170"/>
              <a:gd name="T52" fmla="*/ 77 w 88"/>
              <a:gd name="T53" fmla="*/ 50 h 170"/>
              <a:gd name="T54" fmla="*/ 72 w 88"/>
              <a:gd name="T55" fmla="*/ 51 h 170"/>
              <a:gd name="T56" fmla="*/ 67 w 88"/>
              <a:gd name="T57" fmla="*/ 47 h 170"/>
              <a:gd name="T58" fmla="*/ 54 w 88"/>
              <a:gd name="T59" fmla="*/ 42 h 170"/>
              <a:gd name="T60" fmla="*/ 32 w 88"/>
              <a:gd name="T61" fmla="*/ 45 h 170"/>
              <a:gd name="T62" fmla="*/ 27 w 88"/>
              <a:gd name="T63" fmla="*/ 60 h 170"/>
              <a:gd name="T64" fmla="*/ 33 w 88"/>
              <a:gd name="T65" fmla="*/ 67 h 170"/>
              <a:gd name="T66" fmla="*/ 44 w 88"/>
              <a:gd name="T67" fmla="*/ 72 h 170"/>
              <a:gd name="T68" fmla="*/ 59 w 88"/>
              <a:gd name="T69" fmla="*/ 78 h 170"/>
              <a:gd name="T70" fmla="*/ 73 w 88"/>
              <a:gd name="T71" fmla="*/ 85 h 170"/>
              <a:gd name="T72" fmla="*/ 84 w 88"/>
              <a:gd name="T73" fmla="*/ 96 h 170"/>
              <a:gd name="T74" fmla="*/ 88 w 88"/>
              <a:gd name="T75" fmla="*/ 112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8" h="170">
                <a:moveTo>
                  <a:pt x="88" y="112"/>
                </a:moveTo>
                <a:cubicBezTo>
                  <a:pt x="88" y="122"/>
                  <a:pt x="85" y="130"/>
                  <a:pt x="79" y="137"/>
                </a:cubicBezTo>
                <a:cubicBezTo>
                  <a:pt x="72" y="144"/>
                  <a:pt x="64" y="148"/>
                  <a:pt x="54" y="150"/>
                </a:cubicBezTo>
                <a:cubicBezTo>
                  <a:pt x="54" y="167"/>
                  <a:pt x="54" y="167"/>
                  <a:pt x="54" y="167"/>
                </a:cubicBezTo>
                <a:cubicBezTo>
                  <a:pt x="54" y="167"/>
                  <a:pt x="54" y="168"/>
                  <a:pt x="53" y="169"/>
                </a:cubicBezTo>
                <a:cubicBezTo>
                  <a:pt x="53" y="169"/>
                  <a:pt x="52" y="170"/>
                  <a:pt x="51" y="170"/>
                </a:cubicBezTo>
                <a:cubicBezTo>
                  <a:pt x="38" y="170"/>
                  <a:pt x="38" y="170"/>
                  <a:pt x="38" y="170"/>
                </a:cubicBezTo>
                <a:cubicBezTo>
                  <a:pt x="38" y="170"/>
                  <a:pt x="37" y="169"/>
                  <a:pt x="36" y="169"/>
                </a:cubicBezTo>
                <a:cubicBezTo>
                  <a:pt x="36" y="168"/>
                  <a:pt x="35" y="167"/>
                  <a:pt x="35" y="167"/>
                </a:cubicBezTo>
                <a:cubicBezTo>
                  <a:pt x="35" y="150"/>
                  <a:pt x="35" y="150"/>
                  <a:pt x="35" y="150"/>
                </a:cubicBezTo>
                <a:cubicBezTo>
                  <a:pt x="31" y="149"/>
                  <a:pt x="27" y="149"/>
                  <a:pt x="23" y="147"/>
                </a:cubicBezTo>
                <a:cubicBezTo>
                  <a:pt x="19" y="146"/>
                  <a:pt x="16" y="144"/>
                  <a:pt x="14" y="143"/>
                </a:cubicBezTo>
                <a:cubicBezTo>
                  <a:pt x="11" y="142"/>
                  <a:pt x="9" y="140"/>
                  <a:pt x="7" y="138"/>
                </a:cubicBezTo>
                <a:cubicBezTo>
                  <a:pt x="5" y="137"/>
                  <a:pt x="3" y="136"/>
                  <a:pt x="2" y="135"/>
                </a:cubicBezTo>
                <a:cubicBezTo>
                  <a:pt x="2" y="134"/>
                  <a:pt x="1" y="134"/>
                  <a:pt x="1" y="133"/>
                </a:cubicBezTo>
                <a:cubicBezTo>
                  <a:pt x="0" y="132"/>
                  <a:pt x="0" y="131"/>
                  <a:pt x="1" y="129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1" y="116"/>
                  <a:pt x="11" y="115"/>
                  <a:pt x="12" y="115"/>
                </a:cubicBezTo>
                <a:cubicBezTo>
                  <a:pt x="13" y="115"/>
                  <a:pt x="14" y="116"/>
                  <a:pt x="15" y="116"/>
                </a:cubicBezTo>
                <a:cubicBezTo>
                  <a:pt x="15" y="116"/>
                  <a:pt x="15" y="116"/>
                  <a:pt x="15" y="116"/>
                </a:cubicBezTo>
                <a:cubicBezTo>
                  <a:pt x="22" y="123"/>
                  <a:pt x="30" y="127"/>
                  <a:pt x="38" y="128"/>
                </a:cubicBezTo>
                <a:cubicBezTo>
                  <a:pt x="40" y="129"/>
                  <a:pt x="43" y="129"/>
                  <a:pt x="45" y="129"/>
                </a:cubicBezTo>
                <a:cubicBezTo>
                  <a:pt x="50" y="129"/>
                  <a:pt x="54" y="128"/>
                  <a:pt x="58" y="125"/>
                </a:cubicBezTo>
                <a:cubicBezTo>
                  <a:pt x="62" y="122"/>
                  <a:pt x="64" y="118"/>
                  <a:pt x="64" y="113"/>
                </a:cubicBezTo>
                <a:cubicBezTo>
                  <a:pt x="64" y="112"/>
                  <a:pt x="64" y="110"/>
                  <a:pt x="63" y="108"/>
                </a:cubicBezTo>
                <a:cubicBezTo>
                  <a:pt x="62" y="107"/>
                  <a:pt x="61" y="105"/>
                  <a:pt x="60" y="104"/>
                </a:cubicBezTo>
                <a:cubicBezTo>
                  <a:pt x="58" y="103"/>
                  <a:pt x="57" y="102"/>
                  <a:pt x="54" y="101"/>
                </a:cubicBezTo>
                <a:cubicBezTo>
                  <a:pt x="52" y="100"/>
                  <a:pt x="49" y="99"/>
                  <a:pt x="48" y="98"/>
                </a:cubicBezTo>
                <a:cubicBezTo>
                  <a:pt x="46" y="97"/>
                  <a:pt x="44" y="96"/>
                  <a:pt x="40" y="95"/>
                </a:cubicBezTo>
                <a:cubicBezTo>
                  <a:pt x="38" y="94"/>
                  <a:pt x="36" y="93"/>
                  <a:pt x="34" y="92"/>
                </a:cubicBezTo>
                <a:cubicBezTo>
                  <a:pt x="33" y="92"/>
                  <a:pt x="31" y="91"/>
                  <a:pt x="29" y="90"/>
                </a:cubicBezTo>
                <a:cubicBezTo>
                  <a:pt x="26" y="89"/>
                  <a:pt x="24" y="88"/>
                  <a:pt x="23" y="87"/>
                </a:cubicBezTo>
                <a:cubicBezTo>
                  <a:pt x="21" y="86"/>
                  <a:pt x="19" y="85"/>
                  <a:pt x="17" y="84"/>
                </a:cubicBezTo>
                <a:cubicBezTo>
                  <a:pt x="15" y="82"/>
                  <a:pt x="14" y="81"/>
                  <a:pt x="12" y="80"/>
                </a:cubicBezTo>
                <a:cubicBezTo>
                  <a:pt x="11" y="78"/>
                  <a:pt x="10" y="77"/>
                  <a:pt x="8" y="75"/>
                </a:cubicBezTo>
                <a:cubicBezTo>
                  <a:pt x="7" y="73"/>
                  <a:pt x="6" y="71"/>
                  <a:pt x="5" y="69"/>
                </a:cubicBezTo>
                <a:cubicBezTo>
                  <a:pt x="4" y="68"/>
                  <a:pt x="3" y="66"/>
                  <a:pt x="3" y="63"/>
                </a:cubicBezTo>
                <a:cubicBezTo>
                  <a:pt x="2" y="61"/>
                  <a:pt x="2" y="58"/>
                  <a:pt x="2" y="56"/>
                </a:cubicBezTo>
                <a:cubicBezTo>
                  <a:pt x="2" y="47"/>
                  <a:pt x="5" y="39"/>
                  <a:pt x="11" y="33"/>
                </a:cubicBezTo>
                <a:cubicBezTo>
                  <a:pt x="17" y="26"/>
                  <a:pt x="26" y="22"/>
                  <a:pt x="35" y="20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2"/>
                  <a:pt x="36" y="2"/>
                  <a:pt x="36" y="1"/>
                </a:cubicBezTo>
                <a:cubicBezTo>
                  <a:pt x="37" y="1"/>
                  <a:pt x="38" y="0"/>
                  <a:pt x="38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0"/>
                  <a:pt x="53" y="1"/>
                </a:cubicBezTo>
                <a:cubicBezTo>
                  <a:pt x="54" y="2"/>
                  <a:pt x="54" y="2"/>
                  <a:pt x="54" y="3"/>
                </a:cubicBezTo>
                <a:cubicBezTo>
                  <a:pt x="54" y="20"/>
                  <a:pt x="54" y="20"/>
                  <a:pt x="54" y="20"/>
                </a:cubicBezTo>
                <a:cubicBezTo>
                  <a:pt x="58" y="20"/>
                  <a:pt x="61" y="21"/>
                  <a:pt x="65" y="22"/>
                </a:cubicBezTo>
                <a:cubicBezTo>
                  <a:pt x="68" y="23"/>
                  <a:pt x="71" y="24"/>
                  <a:pt x="73" y="25"/>
                </a:cubicBezTo>
                <a:cubicBezTo>
                  <a:pt x="75" y="26"/>
                  <a:pt x="77" y="27"/>
                  <a:pt x="79" y="29"/>
                </a:cubicBezTo>
                <a:cubicBezTo>
                  <a:pt x="81" y="30"/>
                  <a:pt x="82" y="31"/>
                  <a:pt x="83" y="32"/>
                </a:cubicBezTo>
                <a:cubicBezTo>
                  <a:pt x="83" y="32"/>
                  <a:pt x="84" y="32"/>
                  <a:pt x="84" y="33"/>
                </a:cubicBezTo>
                <a:cubicBezTo>
                  <a:pt x="85" y="34"/>
                  <a:pt x="85" y="35"/>
                  <a:pt x="84" y="36"/>
                </a:cubicBezTo>
                <a:cubicBezTo>
                  <a:pt x="77" y="50"/>
                  <a:pt x="77" y="50"/>
                  <a:pt x="77" y="50"/>
                </a:cubicBezTo>
                <a:cubicBezTo>
                  <a:pt x="76" y="51"/>
                  <a:pt x="76" y="52"/>
                  <a:pt x="75" y="52"/>
                </a:cubicBezTo>
                <a:cubicBezTo>
                  <a:pt x="74" y="52"/>
                  <a:pt x="73" y="52"/>
                  <a:pt x="72" y="51"/>
                </a:cubicBezTo>
                <a:cubicBezTo>
                  <a:pt x="72" y="51"/>
                  <a:pt x="71" y="51"/>
                  <a:pt x="71" y="50"/>
                </a:cubicBezTo>
                <a:cubicBezTo>
                  <a:pt x="70" y="49"/>
                  <a:pt x="69" y="49"/>
                  <a:pt x="67" y="47"/>
                </a:cubicBezTo>
                <a:cubicBezTo>
                  <a:pt x="65" y="46"/>
                  <a:pt x="63" y="45"/>
                  <a:pt x="62" y="44"/>
                </a:cubicBezTo>
                <a:cubicBezTo>
                  <a:pt x="60" y="43"/>
                  <a:pt x="57" y="43"/>
                  <a:pt x="54" y="42"/>
                </a:cubicBezTo>
                <a:cubicBezTo>
                  <a:pt x="52" y="41"/>
                  <a:pt x="49" y="41"/>
                  <a:pt x="46" y="41"/>
                </a:cubicBezTo>
                <a:cubicBezTo>
                  <a:pt x="40" y="41"/>
                  <a:pt x="36" y="42"/>
                  <a:pt x="32" y="45"/>
                </a:cubicBezTo>
                <a:cubicBezTo>
                  <a:pt x="28" y="48"/>
                  <a:pt x="26" y="51"/>
                  <a:pt x="26" y="55"/>
                </a:cubicBezTo>
                <a:cubicBezTo>
                  <a:pt x="26" y="57"/>
                  <a:pt x="26" y="59"/>
                  <a:pt x="27" y="60"/>
                </a:cubicBezTo>
                <a:cubicBezTo>
                  <a:pt x="27" y="61"/>
                  <a:pt x="28" y="63"/>
                  <a:pt x="30" y="64"/>
                </a:cubicBezTo>
                <a:cubicBezTo>
                  <a:pt x="31" y="65"/>
                  <a:pt x="32" y="66"/>
                  <a:pt x="33" y="67"/>
                </a:cubicBezTo>
                <a:cubicBezTo>
                  <a:pt x="35" y="68"/>
                  <a:pt x="36" y="69"/>
                  <a:pt x="39" y="70"/>
                </a:cubicBezTo>
                <a:cubicBezTo>
                  <a:pt x="41" y="71"/>
                  <a:pt x="43" y="72"/>
                  <a:pt x="44" y="72"/>
                </a:cubicBezTo>
                <a:cubicBezTo>
                  <a:pt x="46" y="73"/>
                  <a:pt x="48" y="74"/>
                  <a:pt x="51" y="75"/>
                </a:cubicBezTo>
                <a:cubicBezTo>
                  <a:pt x="54" y="76"/>
                  <a:pt x="57" y="77"/>
                  <a:pt x="59" y="78"/>
                </a:cubicBezTo>
                <a:cubicBezTo>
                  <a:pt x="60" y="79"/>
                  <a:pt x="63" y="80"/>
                  <a:pt x="66" y="81"/>
                </a:cubicBezTo>
                <a:cubicBezTo>
                  <a:pt x="69" y="83"/>
                  <a:pt x="71" y="84"/>
                  <a:pt x="73" y="85"/>
                </a:cubicBezTo>
                <a:cubicBezTo>
                  <a:pt x="75" y="87"/>
                  <a:pt x="77" y="88"/>
                  <a:pt x="79" y="90"/>
                </a:cubicBezTo>
                <a:cubicBezTo>
                  <a:pt x="81" y="92"/>
                  <a:pt x="83" y="94"/>
                  <a:pt x="84" y="96"/>
                </a:cubicBezTo>
                <a:cubicBezTo>
                  <a:pt x="85" y="98"/>
                  <a:pt x="86" y="101"/>
                  <a:pt x="87" y="103"/>
                </a:cubicBezTo>
                <a:cubicBezTo>
                  <a:pt x="88" y="106"/>
                  <a:pt x="88" y="109"/>
                  <a:pt x="88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reeform 178">
            <a:extLst>
              <a:ext uri="{FF2B5EF4-FFF2-40B4-BE49-F238E27FC236}">
                <a16:creationId xmlns:a16="http://schemas.microsoft.com/office/drawing/2014/main" id="{9D32F6C4-5180-436B-B261-A51382710568}"/>
              </a:ext>
            </a:extLst>
          </p:cNvPr>
          <p:cNvSpPr>
            <a:spLocks noEditPoints="1"/>
          </p:cNvSpPr>
          <p:nvPr/>
        </p:nvSpPr>
        <p:spPr bwMode="auto">
          <a:xfrm>
            <a:off x="2312425" y="2104397"/>
            <a:ext cx="727451" cy="804582"/>
          </a:xfrm>
          <a:custGeom>
            <a:avLst/>
            <a:gdLst>
              <a:gd name="T0" fmla="*/ 160 w 170"/>
              <a:gd name="T1" fmla="*/ 37 h 170"/>
              <a:gd name="T2" fmla="*/ 167 w 170"/>
              <a:gd name="T3" fmla="*/ 39 h 170"/>
              <a:gd name="T4" fmla="*/ 170 w 170"/>
              <a:gd name="T5" fmla="*/ 46 h 170"/>
              <a:gd name="T6" fmla="*/ 170 w 170"/>
              <a:gd name="T7" fmla="*/ 161 h 170"/>
              <a:gd name="T8" fmla="*/ 167 w 170"/>
              <a:gd name="T9" fmla="*/ 167 h 170"/>
              <a:gd name="T10" fmla="*/ 160 w 170"/>
              <a:gd name="T11" fmla="*/ 170 h 170"/>
              <a:gd name="T12" fmla="*/ 70 w 170"/>
              <a:gd name="T13" fmla="*/ 170 h 170"/>
              <a:gd name="T14" fmla="*/ 63 w 170"/>
              <a:gd name="T15" fmla="*/ 167 h 170"/>
              <a:gd name="T16" fmla="*/ 61 w 170"/>
              <a:gd name="T17" fmla="*/ 161 h 170"/>
              <a:gd name="T18" fmla="*/ 61 w 170"/>
              <a:gd name="T19" fmla="*/ 133 h 170"/>
              <a:gd name="T20" fmla="*/ 9 w 170"/>
              <a:gd name="T21" fmla="*/ 133 h 170"/>
              <a:gd name="T22" fmla="*/ 3 w 170"/>
              <a:gd name="T23" fmla="*/ 131 h 170"/>
              <a:gd name="T24" fmla="*/ 0 w 170"/>
              <a:gd name="T25" fmla="*/ 124 h 170"/>
              <a:gd name="T26" fmla="*/ 0 w 170"/>
              <a:gd name="T27" fmla="*/ 61 h 170"/>
              <a:gd name="T28" fmla="*/ 2 w 170"/>
              <a:gd name="T29" fmla="*/ 52 h 170"/>
              <a:gd name="T30" fmla="*/ 7 w 170"/>
              <a:gd name="T31" fmla="*/ 45 h 170"/>
              <a:gd name="T32" fmla="*/ 45 w 170"/>
              <a:gd name="T33" fmla="*/ 7 h 170"/>
              <a:gd name="T34" fmla="*/ 52 w 170"/>
              <a:gd name="T35" fmla="*/ 2 h 170"/>
              <a:gd name="T36" fmla="*/ 61 w 170"/>
              <a:gd name="T37" fmla="*/ 0 h 170"/>
              <a:gd name="T38" fmla="*/ 100 w 170"/>
              <a:gd name="T39" fmla="*/ 0 h 170"/>
              <a:gd name="T40" fmla="*/ 106 w 170"/>
              <a:gd name="T41" fmla="*/ 3 h 170"/>
              <a:gd name="T42" fmla="*/ 109 w 170"/>
              <a:gd name="T43" fmla="*/ 9 h 170"/>
              <a:gd name="T44" fmla="*/ 109 w 170"/>
              <a:gd name="T45" fmla="*/ 40 h 170"/>
              <a:gd name="T46" fmla="*/ 121 w 170"/>
              <a:gd name="T47" fmla="*/ 37 h 170"/>
              <a:gd name="T48" fmla="*/ 160 w 170"/>
              <a:gd name="T49" fmla="*/ 37 h 170"/>
              <a:gd name="T50" fmla="*/ 67 w 170"/>
              <a:gd name="T51" fmla="*/ 82 h 170"/>
              <a:gd name="T52" fmla="*/ 97 w 170"/>
              <a:gd name="T53" fmla="*/ 52 h 170"/>
              <a:gd name="T54" fmla="*/ 97 w 170"/>
              <a:gd name="T55" fmla="*/ 12 h 170"/>
              <a:gd name="T56" fmla="*/ 61 w 170"/>
              <a:gd name="T57" fmla="*/ 12 h 170"/>
              <a:gd name="T58" fmla="*/ 61 w 170"/>
              <a:gd name="T59" fmla="*/ 52 h 170"/>
              <a:gd name="T60" fmla="*/ 58 w 170"/>
              <a:gd name="T61" fmla="*/ 58 h 170"/>
              <a:gd name="T62" fmla="*/ 52 w 170"/>
              <a:gd name="T63" fmla="*/ 61 h 170"/>
              <a:gd name="T64" fmla="*/ 12 w 170"/>
              <a:gd name="T65" fmla="*/ 61 h 170"/>
              <a:gd name="T66" fmla="*/ 12 w 170"/>
              <a:gd name="T67" fmla="*/ 121 h 170"/>
              <a:gd name="T68" fmla="*/ 61 w 170"/>
              <a:gd name="T69" fmla="*/ 121 h 170"/>
              <a:gd name="T70" fmla="*/ 61 w 170"/>
              <a:gd name="T71" fmla="*/ 97 h 170"/>
              <a:gd name="T72" fmla="*/ 63 w 170"/>
              <a:gd name="T73" fmla="*/ 89 h 170"/>
              <a:gd name="T74" fmla="*/ 67 w 170"/>
              <a:gd name="T75" fmla="*/ 82 h 170"/>
              <a:gd name="T76" fmla="*/ 49 w 170"/>
              <a:gd name="T77" fmla="*/ 20 h 170"/>
              <a:gd name="T78" fmla="*/ 20 w 170"/>
              <a:gd name="T79" fmla="*/ 49 h 170"/>
              <a:gd name="T80" fmla="*/ 49 w 170"/>
              <a:gd name="T81" fmla="*/ 49 h 170"/>
              <a:gd name="T82" fmla="*/ 49 w 170"/>
              <a:gd name="T83" fmla="*/ 20 h 170"/>
              <a:gd name="T84" fmla="*/ 157 w 170"/>
              <a:gd name="T85" fmla="*/ 158 h 170"/>
              <a:gd name="T86" fmla="*/ 157 w 170"/>
              <a:gd name="T87" fmla="*/ 49 h 170"/>
              <a:gd name="T88" fmla="*/ 121 w 170"/>
              <a:gd name="T89" fmla="*/ 49 h 170"/>
              <a:gd name="T90" fmla="*/ 121 w 170"/>
              <a:gd name="T91" fmla="*/ 88 h 170"/>
              <a:gd name="T92" fmla="*/ 118 w 170"/>
              <a:gd name="T93" fmla="*/ 94 h 170"/>
              <a:gd name="T94" fmla="*/ 112 w 170"/>
              <a:gd name="T95" fmla="*/ 97 h 170"/>
              <a:gd name="T96" fmla="*/ 73 w 170"/>
              <a:gd name="T97" fmla="*/ 97 h 170"/>
              <a:gd name="T98" fmla="*/ 73 w 170"/>
              <a:gd name="T99" fmla="*/ 158 h 170"/>
              <a:gd name="T100" fmla="*/ 157 w 170"/>
              <a:gd name="T101" fmla="*/ 158 h 170"/>
              <a:gd name="T102" fmla="*/ 109 w 170"/>
              <a:gd name="T103" fmla="*/ 57 h 170"/>
              <a:gd name="T104" fmla="*/ 81 w 170"/>
              <a:gd name="T105" fmla="*/ 85 h 170"/>
              <a:gd name="T106" fmla="*/ 109 w 170"/>
              <a:gd name="T107" fmla="*/ 85 h 170"/>
              <a:gd name="T108" fmla="*/ 109 w 170"/>
              <a:gd name="T109" fmla="*/ 5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0" h="170">
                <a:moveTo>
                  <a:pt x="160" y="37"/>
                </a:moveTo>
                <a:cubicBezTo>
                  <a:pt x="163" y="37"/>
                  <a:pt x="165" y="37"/>
                  <a:pt x="167" y="39"/>
                </a:cubicBezTo>
                <a:cubicBezTo>
                  <a:pt x="169" y="41"/>
                  <a:pt x="170" y="43"/>
                  <a:pt x="170" y="46"/>
                </a:cubicBezTo>
                <a:cubicBezTo>
                  <a:pt x="170" y="161"/>
                  <a:pt x="170" y="161"/>
                  <a:pt x="170" y="161"/>
                </a:cubicBezTo>
                <a:cubicBezTo>
                  <a:pt x="170" y="163"/>
                  <a:pt x="169" y="165"/>
                  <a:pt x="167" y="167"/>
                </a:cubicBezTo>
                <a:cubicBezTo>
                  <a:pt x="165" y="169"/>
                  <a:pt x="163" y="170"/>
                  <a:pt x="160" y="170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67" y="170"/>
                  <a:pt x="65" y="169"/>
                  <a:pt x="63" y="167"/>
                </a:cubicBezTo>
                <a:cubicBezTo>
                  <a:pt x="62" y="165"/>
                  <a:pt x="61" y="163"/>
                  <a:pt x="61" y="161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9" y="133"/>
                  <a:pt x="9" y="133"/>
                  <a:pt x="9" y="133"/>
                </a:cubicBezTo>
                <a:cubicBezTo>
                  <a:pt x="7" y="133"/>
                  <a:pt x="5" y="132"/>
                  <a:pt x="3" y="131"/>
                </a:cubicBezTo>
                <a:cubicBezTo>
                  <a:pt x="1" y="129"/>
                  <a:pt x="0" y="127"/>
                  <a:pt x="0" y="124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58"/>
                  <a:pt x="1" y="55"/>
                  <a:pt x="2" y="52"/>
                </a:cubicBezTo>
                <a:cubicBezTo>
                  <a:pt x="3" y="49"/>
                  <a:pt x="5" y="47"/>
                  <a:pt x="7" y="45"/>
                </a:cubicBezTo>
                <a:cubicBezTo>
                  <a:pt x="45" y="7"/>
                  <a:pt x="45" y="7"/>
                  <a:pt x="45" y="7"/>
                </a:cubicBezTo>
                <a:cubicBezTo>
                  <a:pt x="47" y="5"/>
                  <a:pt x="49" y="3"/>
                  <a:pt x="52" y="2"/>
                </a:cubicBezTo>
                <a:cubicBezTo>
                  <a:pt x="55" y="1"/>
                  <a:pt x="58" y="0"/>
                  <a:pt x="61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2" y="0"/>
                  <a:pt x="105" y="1"/>
                  <a:pt x="106" y="3"/>
                </a:cubicBezTo>
                <a:cubicBezTo>
                  <a:pt x="108" y="5"/>
                  <a:pt x="109" y="7"/>
                  <a:pt x="109" y="9"/>
                </a:cubicBezTo>
                <a:cubicBezTo>
                  <a:pt x="109" y="40"/>
                  <a:pt x="109" y="40"/>
                  <a:pt x="109" y="40"/>
                </a:cubicBezTo>
                <a:cubicBezTo>
                  <a:pt x="113" y="38"/>
                  <a:pt x="117" y="37"/>
                  <a:pt x="121" y="37"/>
                </a:cubicBezTo>
                <a:lnTo>
                  <a:pt x="160" y="37"/>
                </a:lnTo>
                <a:close/>
                <a:moveTo>
                  <a:pt x="67" y="82"/>
                </a:moveTo>
                <a:cubicBezTo>
                  <a:pt x="97" y="52"/>
                  <a:pt x="97" y="52"/>
                  <a:pt x="97" y="52"/>
                </a:cubicBezTo>
                <a:cubicBezTo>
                  <a:pt x="97" y="12"/>
                  <a:pt x="97" y="12"/>
                  <a:pt x="97" y="12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52"/>
                  <a:pt x="61" y="52"/>
                  <a:pt x="61" y="52"/>
                </a:cubicBezTo>
                <a:cubicBezTo>
                  <a:pt x="61" y="54"/>
                  <a:pt x="60" y="56"/>
                  <a:pt x="58" y="58"/>
                </a:cubicBezTo>
                <a:cubicBezTo>
                  <a:pt x="56" y="60"/>
                  <a:pt x="54" y="61"/>
                  <a:pt x="52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121"/>
                  <a:pt x="12" y="121"/>
                  <a:pt x="12" y="121"/>
                </a:cubicBezTo>
                <a:cubicBezTo>
                  <a:pt x="61" y="121"/>
                  <a:pt x="61" y="121"/>
                  <a:pt x="61" y="121"/>
                </a:cubicBezTo>
                <a:cubicBezTo>
                  <a:pt x="61" y="97"/>
                  <a:pt x="61" y="97"/>
                  <a:pt x="61" y="97"/>
                </a:cubicBezTo>
                <a:cubicBezTo>
                  <a:pt x="61" y="95"/>
                  <a:pt x="61" y="92"/>
                  <a:pt x="63" y="89"/>
                </a:cubicBezTo>
                <a:cubicBezTo>
                  <a:pt x="64" y="86"/>
                  <a:pt x="65" y="83"/>
                  <a:pt x="67" y="82"/>
                </a:cubicBezTo>
                <a:close/>
                <a:moveTo>
                  <a:pt x="49" y="20"/>
                </a:moveTo>
                <a:cubicBezTo>
                  <a:pt x="20" y="49"/>
                  <a:pt x="20" y="49"/>
                  <a:pt x="20" y="49"/>
                </a:cubicBezTo>
                <a:cubicBezTo>
                  <a:pt x="49" y="49"/>
                  <a:pt x="49" y="49"/>
                  <a:pt x="49" y="49"/>
                </a:cubicBezTo>
                <a:lnTo>
                  <a:pt x="49" y="20"/>
                </a:lnTo>
                <a:close/>
                <a:moveTo>
                  <a:pt x="157" y="158"/>
                </a:moveTo>
                <a:cubicBezTo>
                  <a:pt x="157" y="49"/>
                  <a:pt x="157" y="49"/>
                  <a:pt x="157" y="49"/>
                </a:cubicBezTo>
                <a:cubicBezTo>
                  <a:pt x="121" y="49"/>
                  <a:pt x="121" y="49"/>
                  <a:pt x="121" y="49"/>
                </a:cubicBezTo>
                <a:cubicBezTo>
                  <a:pt x="121" y="88"/>
                  <a:pt x="121" y="88"/>
                  <a:pt x="121" y="88"/>
                </a:cubicBezTo>
                <a:cubicBezTo>
                  <a:pt x="121" y="90"/>
                  <a:pt x="120" y="93"/>
                  <a:pt x="118" y="94"/>
                </a:cubicBezTo>
                <a:cubicBezTo>
                  <a:pt x="117" y="96"/>
                  <a:pt x="115" y="97"/>
                  <a:pt x="112" y="97"/>
                </a:cubicBezTo>
                <a:cubicBezTo>
                  <a:pt x="73" y="97"/>
                  <a:pt x="73" y="97"/>
                  <a:pt x="73" y="97"/>
                </a:cubicBezTo>
                <a:cubicBezTo>
                  <a:pt x="73" y="158"/>
                  <a:pt x="73" y="158"/>
                  <a:pt x="73" y="158"/>
                </a:cubicBezTo>
                <a:lnTo>
                  <a:pt x="157" y="158"/>
                </a:lnTo>
                <a:close/>
                <a:moveTo>
                  <a:pt x="109" y="57"/>
                </a:moveTo>
                <a:cubicBezTo>
                  <a:pt x="81" y="85"/>
                  <a:pt x="81" y="85"/>
                  <a:pt x="81" y="85"/>
                </a:cubicBezTo>
                <a:cubicBezTo>
                  <a:pt x="109" y="85"/>
                  <a:pt x="109" y="85"/>
                  <a:pt x="109" y="85"/>
                </a:cubicBezTo>
                <a:lnTo>
                  <a:pt x="109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59577"/>
            <a:ext cx="2678259" cy="152225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7242" y="4877571"/>
            <a:ext cx="2662642" cy="157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0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ontanha, céu, ao ar livre, natureza&#10;&#10;Descrição gerada com muito alta confiança">
            <a:extLst>
              <a:ext uri="{FF2B5EF4-FFF2-40B4-BE49-F238E27FC236}">
                <a16:creationId xmlns:a16="http://schemas.microsoft.com/office/drawing/2014/main" id="{0F3A28A9-B83A-4166-BDF6-AB1CEEE9E8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488B2BC6-0A5C-433B-971C-7E32EF04E5E8}"/>
              </a:ext>
            </a:extLst>
          </p:cNvPr>
          <p:cNvGrpSpPr/>
          <p:nvPr/>
        </p:nvGrpSpPr>
        <p:grpSpPr>
          <a:xfrm>
            <a:off x="246435" y="1494292"/>
            <a:ext cx="11533247" cy="5392455"/>
            <a:chOff x="-5092" y="1612900"/>
            <a:chExt cx="12197092" cy="5245100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4FA5AE04-A6C6-412A-9E5D-B435EAD633D5}"/>
                </a:ext>
              </a:extLst>
            </p:cNvPr>
            <p:cNvSpPr/>
            <p:nvPr/>
          </p:nvSpPr>
          <p:spPr>
            <a:xfrm>
              <a:off x="9134277" y="1612900"/>
              <a:ext cx="3057723" cy="5245100"/>
            </a:xfrm>
            <a:prstGeom prst="snip1Rect">
              <a:avLst/>
            </a:prstGeom>
            <a:solidFill>
              <a:srgbClr val="212539">
                <a:alpha val="64620"/>
              </a:srgbClr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07D9A08-6796-4093-AD98-403418490F16}"/>
                </a:ext>
              </a:extLst>
            </p:cNvPr>
            <p:cNvSpPr/>
            <p:nvPr/>
          </p:nvSpPr>
          <p:spPr>
            <a:xfrm>
              <a:off x="6088784" y="1612900"/>
              <a:ext cx="3287622" cy="5245100"/>
            </a:xfrm>
            <a:prstGeom prst="snip1Rect">
              <a:avLst/>
            </a:prstGeom>
            <a:solidFill>
              <a:srgbClr val="212539">
                <a:alpha val="64620"/>
              </a:srgbClr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FA8AE6B-9544-4682-AEC1-0F5F9F6A93E4}"/>
                </a:ext>
              </a:extLst>
            </p:cNvPr>
            <p:cNvSpPr/>
            <p:nvPr/>
          </p:nvSpPr>
          <p:spPr>
            <a:xfrm>
              <a:off x="3041613" y="1612900"/>
              <a:ext cx="3293180" cy="5245100"/>
            </a:xfrm>
            <a:prstGeom prst="snip1Rect">
              <a:avLst/>
            </a:prstGeom>
            <a:solidFill>
              <a:srgbClr val="212539">
                <a:alpha val="64620"/>
              </a:srgbClr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D8C02ED5-2064-4551-9E43-43EDDBCFF600}"/>
                </a:ext>
              </a:extLst>
            </p:cNvPr>
            <p:cNvSpPr/>
            <p:nvPr/>
          </p:nvSpPr>
          <p:spPr>
            <a:xfrm>
              <a:off x="-5092" y="1612900"/>
              <a:ext cx="3294392" cy="5245100"/>
            </a:xfrm>
            <a:prstGeom prst="snip1Rect">
              <a:avLst/>
            </a:prstGeom>
            <a:solidFill>
              <a:srgbClr val="212539">
                <a:alpha val="64620"/>
              </a:srgbClr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40D3CD9-C1A2-4AD4-A1E2-CA70E35E888C}"/>
              </a:ext>
            </a:extLst>
          </p:cNvPr>
          <p:cNvSpPr txBox="1"/>
          <p:nvPr/>
        </p:nvSpPr>
        <p:spPr>
          <a:xfrm>
            <a:off x="2355228" y="1383568"/>
            <a:ext cx="6639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1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ato Black" panose="020B0A02040204020203" pitchFamily="34" charset="0"/>
                <a:cs typeface="Lato" panose="020B0502040204020203" pitchFamily="34" charset="0"/>
              </a:rPr>
              <a:t>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B6BC028-AA74-4542-B0C3-AD12A69739E4}"/>
              </a:ext>
            </a:extLst>
          </p:cNvPr>
          <p:cNvSpPr txBox="1"/>
          <p:nvPr/>
        </p:nvSpPr>
        <p:spPr>
          <a:xfrm>
            <a:off x="5126059" y="1383568"/>
            <a:ext cx="8851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1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ato Black" panose="020B0A02040204020203" pitchFamily="34" charset="0"/>
                <a:cs typeface="Lato" panose="020B0502040204020203" pitchFamily="34" charset="0"/>
              </a:rPr>
              <a:t>2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FBEC3117-6CB3-426A-B1DF-2506B492D694}"/>
              </a:ext>
            </a:extLst>
          </p:cNvPr>
          <p:cNvCxnSpPr>
            <a:cxnSpLocks/>
          </p:cNvCxnSpPr>
          <p:nvPr/>
        </p:nvCxnSpPr>
        <p:spPr>
          <a:xfrm>
            <a:off x="1901569" y="2540853"/>
            <a:ext cx="4401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8CC3BD6F-8700-4447-BC8D-EED50E459C5B}"/>
              </a:ext>
            </a:extLst>
          </p:cNvPr>
          <p:cNvCxnSpPr>
            <a:cxnSpLocks/>
          </p:cNvCxnSpPr>
          <p:nvPr/>
        </p:nvCxnSpPr>
        <p:spPr>
          <a:xfrm>
            <a:off x="4563614" y="2540853"/>
            <a:ext cx="4401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D4E5E510-E35D-4EB2-892E-6B6DBC248E85}"/>
              </a:ext>
            </a:extLst>
          </p:cNvPr>
          <p:cNvCxnSpPr>
            <a:cxnSpLocks/>
          </p:cNvCxnSpPr>
          <p:nvPr/>
        </p:nvCxnSpPr>
        <p:spPr>
          <a:xfrm>
            <a:off x="7202835" y="2540853"/>
            <a:ext cx="4401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92B68681-5DF8-4D04-9FB2-3E582425C33D}"/>
              </a:ext>
            </a:extLst>
          </p:cNvPr>
          <p:cNvCxnSpPr>
            <a:cxnSpLocks/>
          </p:cNvCxnSpPr>
          <p:nvPr/>
        </p:nvCxnSpPr>
        <p:spPr>
          <a:xfrm>
            <a:off x="10165146" y="2542664"/>
            <a:ext cx="4401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E8C70F5-E5DE-4FCA-A890-F57E4688B4F0}"/>
              </a:ext>
            </a:extLst>
          </p:cNvPr>
          <p:cNvSpPr txBox="1"/>
          <p:nvPr/>
        </p:nvSpPr>
        <p:spPr>
          <a:xfrm>
            <a:off x="7923027" y="1383568"/>
            <a:ext cx="8915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1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ato Black" panose="020B0A02040204020203" pitchFamily="34" charset="0"/>
                <a:cs typeface="Lato" panose="020B0502040204020203" pitchFamily="34" charset="0"/>
              </a:rPr>
              <a:t>3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FD2489E-1B4F-47ED-B184-24994AD8E60B}"/>
              </a:ext>
            </a:extLst>
          </p:cNvPr>
          <p:cNvSpPr txBox="1"/>
          <p:nvPr/>
        </p:nvSpPr>
        <p:spPr>
          <a:xfrm>
            <a:off x="10787103" y="1383568"/>
            <a:ext cx="9925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1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ato Black" panose="020B0A02040204020203" pitchFamily="34" charset="0"/>
                <a:cs typeface="Lato" panose="020B0502040204020203" pitchFamily="34" charset="0"/>
              </a:rPr>
              <a:t>4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7E22BC7D-9942-4877-9365-3E3FD02BD8EF}"/>
              </a:ext>
            </a:extLst>
          </p:cNvPr>
          <p:cNvSpPr txBox="1"/>
          <p:nvPr/>
        </p:nvSpPr>
        <p:spPr>
          <a:xfrm>
            <a:off x="246436" y="2866686"/>
            <a:ext cx="29948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 panose="000005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Políticas </a:t>
            </a:r>
            <a:r>
              <a:rPr kumimoji="0" lang="pt-BR" sz="2200" b="1" i="0" u="none" strike="noStrike" kern="1200" cap="none" spc="6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 panose="000005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Públicas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spc="600" dirty="0" smtClean="0">
                <a:solidFill>
                  <a:prstClr val="white"/>
                </a:solidFill>
                <a:latin typeface="Oswald" panose="000005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(CGAP/DEPRO)</a:t>
            </a:r>
            <a:endParaRPr kumimoji="0" lang="pt-BR" sz="22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" panose="000005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34" name="Freeform 178">
            <a:extLst>
              <a:ext uri="{FF2B5EF4-FFF2-40B4-BE49-F238E27FC236}">
                <a16:creationId xmlns:a16="http://schemas.microsoft.com/office/drawing/2014/main" id="{9D32F6C4-5180-436B-B261-A51382710568}"/>
              </a:ext>
            </a:extLst>
          </p:cNvPr>
          <p:cNvSpPr>
            <a:spLocks noEditPoints="1"/>
          </p:cNvSpPr>
          <p:nvPr/>
        </p:nvSpPr>
        <p:spPr bwMode="auto">
          <a:xfrm>
            <a:off x="4499359" y="1637944"/>
            <a:ext cx="668402" cy="756160"/>
          </a:xfrm>
          <a:custGeom>
            <a:avLst/>
            <a:gdLst>
              <a:gd name="T0" fmla="*/ 160 w 170"/>
              <a:gd name="T1" fmla="*/ 37 h 170"/>
              <a:gd name="T2" fmla="*/ 167 w 170"/>
              <a:gd name="T3" fmla="*/ 39 h 170"/>
              <a:gd name="T4" fmla="*/ 170 w 170"/>
              <a:gd name="T5" fmla="*/ 46 h 170"/>
              <a:gd name="T6" fmla="*/ 170 w 170"/>
              <a:gd name="T7" fmla="*/ 161 h 170"/>
              <a:gd name="T8" fmla="*/ 167 w 170"/>
              <a:gd name="T9" fmla="*/ 167 h 170"/>
              <a:gd name="T10" fmla="*/ 160 w 170"/>
              <a:gd name="T11" fmla="*/ 170 h 170"/>
              <a:gd name="T12" fmla="*/ 70 w 170"/>
              <a:gd name="T13" fmla="*/ 170 h 170"/>
              <a:gd name="T14" fmla="*/ 63 w 170"/>
              <a:gd name="T15" fmla="*/ 167 h 170"/>
              <a:gd name="T16" fmla="*/ 61 w 170"/>
              <a:gd name="T17" fmla="*/ 161 h 170"/>
              <a:gd name="T18" fmla="*/ 61 w 170"/>
              <a:gd name="T19" fmla="*/ 133 h 170"/>
              <a:gd name="T20" fmla="*/ 9 w 170"/>
              <a:gd name="T21" fmla="*/ 133 h 170"/>
              <a:gd name="T22" fmla="*/ 3 w 170"/>
              <a:gd name="T23" fmla="*/ 131 h 170"/>
              <a:gd name="T24" fmla="*/ 0 w 170"/>
              <a:gd name="T25" fmla="*/ 124 h 170"/>
              <a:gd name="T26" fmla="*/ 0 w 170"/>
              <a:gd name="T27" fmla="*/ 61 h 170"/>
              <a:gd name="T28" fmla="*/ 2 w 170"/>
              <a:gd name="T29" fmla="*/ 52 h 170"/>
              <a:gd name="T30" fmla="*/ 7 w 170"/>
              <a:gd name="T31" fmla="*/ 45 h 170"/>
              <a:gd name="T32" fmla="*/ 45 w 170"/>
              <a:gd name="T33" fmla="*/ 7 h 170"/>
              <a:gd name="T34" fmla="*/ 52 w 170"/>
              <a:gd name="T35" fmla="*/ 2 h 170"/>
              <a:gd name="T36" fmla="*/ 61 w 170"/>
              <a:gd name="T37" fmla="*/ 0 h 170"/>
              <a:gd name="T38" fmla="*/ 100 w 170"/>
              <a:gd name="T39" fmla="*/ 0 h 170"/>
              <a:gd name="T40" fmla="*/ 106 w 170"/>
              <a:gd name="T41" fmla="*/ 3 h 170"/>
              <a:gd name="T42" fmla="*/ 109 w 170"/>
              <a:gd name="T43" fmla="*/ 9 h 170"/>
              <a:gd name="T44" fmla="*/ 109 w 170"/>
              <a:gd name="T45" fmla="*/ 40 h 170"/>
              <a:gd name="T46" fmla="*/ 121 w 170"/>
              <a:gd name="T47" fmla="*/ 37 h 170"/>
              <a:gd name="T48" fmla="*/ 160 w 170"/>
              <a:gd name="T49" fmla="*/ 37 h 170"/>
              <a:gd name="T50" fmla="*/ 67 w 170"/>
              <a:gd name="T51" fmla="*/ 82 h 170"/>
              <a:gd name="T52" fmla="*/ 97 w 170"/>
              <a:gd name="T53" fmla="*/ 52 h 170"/>
              <a:gd name="T54" fmla="*/ 97 w 170"/>
              <a:gd name="T55" fmla="*/ 12 h 170"/>
              <a:gd name="T56" fmla="*/ 61 w 170"/>
              <a:gd name="T57" fmla="*/ 12 h 170"/>
              <a:gd name="T58" fmla="*/ 61 w 170"/>
              <a:gd name="T59" fmla="*/ 52 h 170"/>
              <a:gd name="T60" fmla="*/ 58 w 170"/>
              <a:gd name="T61" fmla="*/ 58 h 170"/>
              <a:gd name="T62" fmla="*/ 52 w 170"/>
              <a:gd name="T63" fmla="*/ 61 h 170"/>
              <a:gd name="T64" fmla="*/ 12 w 170"/>
              <a:gd name="T65" fmla="*/ 61 h 170"/>
              <a:gd name="T66" fmla="*/ 12 w 170"/>
              <a:gd name="T67" fmla="*/ 121 h 170"/>
              <a:gd name="T68" fmla="*/ 61 w 170"/>
              <a:gd name="T69" fmla="*/ 121 h 170"/>
              <a:gd name="T70" fmla="*/ 61 w 170"/>
              <a:gd name="T71" fmla="*/ 97 h 170"/>
              <a:gd name="T72" fmla="*/ 63 w 170"/>
              <a:gd name="T73" fmla="*/ 89 h 170"/>
              <a:gd name="T74" fmla="*/ 67 w 170"/>
              <a:gd name="T75" fmla="*/ 82 h 170"/>
              <a:gd name="T76" fmla="*/ 49 w 170"/>
              <a:gd name="T77" fmla="*/ 20 h 170"/>
              <a:gd name="T78" fmla="*/ 20 w 170"/>
              <a:gd name="T79" fmla="*/ 49 h 170"/>
              <a:gd name="T80" fmla="*/ 49 w 170"/>
              <a:gd name="T81" fmla="*/ 49 h 170"/>
              <a:gd name="T82" fmla="*/ 49 w 170"/>
              <a:gd name="T83" fmla="*/ 20 h 170"/>
              <a:gd name="T84" fmla="*/ 157 w 170"/>
              <a:gd name="T85" fmla="*/ 158 h 170"/>
              <a:gd name="T86" fmla="*/ 157 w 170"/>
              <a:gd name="T87" fmla="*/ 49 h 170"/>
              <a:gd name="T88" fmla="*/ 121 w 170"/>
              <a:gd name="T89" fmla="*/ 49 h 170"/>
              <a:gd name="T90" fmla="*/ 121 w 170"/>
              <a:gd name="T91" fmla="*/ 88 h 170"/>
              <a:gd name="T92" fmla="*/ 118 w 170"/>
              <a:gd name="T93" fmla="*/ 94 h 170"/>
              <a:gd name="T94" fmla="*/ 112 w 170"/>
              <a:gd name="T95" fmla="*/ 97 h 170"/>
              <a:gd name="T96" fmla="*/ 73 w 170"/>
              <a:gd name="T97" fmla="*/ 97 h 170"/>
              <a:gd name="T98" fmla="*/ 73 w 170"/>
              <a:gd name="T99" fmla="*/ 158 h 170"/>
              <a:gd name="T100" fmla="*/ 157 w 170"/>
              <a:gd name="T101" fmla="*/ 158 h 170"/>
              <a:gd name="T102" fmla="*/ 109 w 170"/>
              <a:gd name="T103" fmla="*/ 57 h 170"/>
              <a:gd name="T104" fmla="*/ 81 w 170"/>
              <a:gd name="T105" fmla="*/ 85 h 170"/>
              <a:gd name="T106" fmla="*/ 109 w 170"/>
              <a:gd name="T107" fmla="*/ 85 h 170"/>
              <a:gd name="T108" fmla="*/ 109 w 170"/>
              <a:gd name="T109" fmla="*/ 5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0" h="170">
                <a:moveTo>
                  <a:pt x="160" y="37"/>
                </a:moveTo>
                <a:cubicBezTo>
                  <a:pt x="163" y="37"/>
                  <a:pt x="165" y="37"/>
                  <a:pt x="167" y="39"/>
                </a:cubicBezTo>
                <a:cubicBezTo>
                  <a:pt x="169" y="41"/>
                  <a:pt x="170" y="43"/>
                  <a:pt x="170" y="46"/>
                </a:cubicBezTo>
                <a:cubicBezTo>
                  <a:pt x="170" y="161"/>
                  <a:pt x="170" y="161"/>
                  <a:pt x="170" y="161"/>
                </a:cubicBezTo>
                <a:cubicBezTo>
                  <a:pt x="170" y="163"/>
                  <a:pt x="169" y="165"/>
                  <a:pt x="167" y="167"/>
                </a:cubicBezTo>
                <a:cubicBezTo>
                  <a:pt x="165" y="169"/>
                  <a:pt x="163" y="170"/>
                  <a:pt x="160" y="170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67" y="170"/>
                  <a:pt x="65" y="169"/>
                  <a:pt x="63" y="167"/>
                </a:cubicBezTo>
                <a:cubicBezTo>
                  <a:pt x="62" y="165"/>
                  <a:pt x="61" y="163"/>
                  <a:pt x="61" y="161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9" y="133"/>
                  <a:pt x="9" y="133"/>
                  <a:pt x="9" y="133"/>
                </a:cubicBezTo>
                <a:cubicBezTo>
                  <a:pt x="7" y="133"/>
                  <a:pt x="5" y="132"/>
                  <a:pt x="3" y="131"/>
                </a:cubicBezTo>
                <a:cubicBezTo>
                  <a:pt x="1" y="129"/>
                  <a:pt x="0" y="127"/>
                  <a:pt x="0" y="124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58"/>
                  <a:pt x="1" y="55"/>
                  <a:pt x="2" y="52"/>
                </a:cubicBezTo>
                <a:cubicBezTo>
                  <a:pt x="3" y="49"/>
                  <a:pt x="5" y="47"/>
                  <a:pt x="7" y="45"/>
                </a:cubicBezTo>
                <a:cubicBezTo>
                  <a:pt x="45" y="7"/>
                  <a:pt x="45" y="7"/>
                  <a:pt x="45" y="7"/>
                </a:cubicBezTo>
                <a:cubicBezTo>
                  <a:pt x="47" y="5"/>
                  <a:pt x="49" y="3"/>
                  <a:pt x="52" y="2"/>
                </a:cubicBezTo>
                <a:cubicBezTo>
                  <a:pt x="55" y="1"/>
                  <a:pt x="58" y="0"/>
                  <a:pt x="61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2" y="0"/>
                  <a:pt x="105" y="1"/>
                  <a:pt x="106" y="3"/>
                </a:cubicBezTo>
                <a:cubicBezTo>
                  <a:pt x="108" y="5"/>
                  <a:pt x="109" y="7"/>
                  <a:pt x="109" y="9"/>
                </a:cubicBezTo>
                <a:cubicBezTo>
                  <a:pt x="109" y="40"/>
                  <a:pt x="109" y="40"/>
                  <a:pt x="109" y="40"/>
                </a:cubicBezTo>
                <a:cubicBezTo>
                  <a:pt x="113" y="38"/>
                  <a:pt x="117" y="37"/>
                  <a:pt x="121" y="37"/>
                </a:cubicBezTo>
                <a:lnTo>
                  <a:pt x="160" y="37"/>
                </a:lnTo>
                <a:close/>
                <a:moveTo>
                  <a:pt x="67" y="82"/>
                </a:moveTo>
                <a:cubicBezTo>
                  <a:pt x="97" y="52"/>
                  <a:pt x="97" y="52"/>
                  <a:pt x="97" y="52"/>
                </a:cubicBezTo>
                <a:cubicBezTo>
                  <a:pt x="97" y="12"/>
                  <a:pt x="97" y="12"/>
                  <a:pt x="97" y="12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52"/>
                  <a:pt x="61" y="52"/>
                  <a:pt x="61" y="52"/>
                </a:cubicBezTo>
                <a:cubicBezTo>
                  <a:pt x="61" y="54"/>
                  <a:pt x="60" y="56"/>
                  <a:pt x="58" y="58"/>
                </a:cubicBezTo>
                <a:cubicBezTo>
                  <a:pt x="56" y="60"/>
                  <a:pt x="54" y="61"/>
                  <a:pt x="52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121"/>
                  <a:pt x="12" y="121"/>
                  <a:pt x="12" y="121"/>
                </a:cubicBezTo>
                <a:cubicBezTo>
                  <a:pt x="61" y="121"/>
                  <a:pt x="61" y="121"/>
                  <a:pt x="61" y="121"/>
                </a:cubicBezTo>
                <a:cubicBezTo>
                  <a:pt x="61" y="97"/>
                  <a:pt x="61" y="97"/>
                  <a:pt x="61" y="97"/>
                </a:cubicBezTo>
                <a:cubicBezTo>
                  <a:pt x="61" y="95"/>
                  <a:pt x="61" y="92"/>
                  <a:pt x="63" y="89"/>
                </a:cubicBezTo>
                <a:cubicBezTo>
                  <a:pt x="64" y="86"/>
                  <a:pt x="65" y="83"/>
                  <a:pt x="67" y="82"/>
                </a:cubicBezTo>
                <a:close/>
                <a:moveTo>
                  <a:pt x="49" y="20"/>
                </a:moveTo>
                <a:cubicBezTo>
                  <a:pt x="20" y="49"/>
                  <a:pt x="20" y="49"/>
                  <a:pt x="20" y="49"/>
                </a:cubicBezTo>
                <a:cubicBezTo>
                  <a:pt x="49" y="49"/>
                  <a:pt x="49" y="49"/>
                  <a:pt x="49" y="49"/>
                </a:cubicBezTo>
                <a:lnTo>
                  <a:pt x="49" y="20"/>
                </a:lnTo>
                <a:close/>
                <a:moveTo>
                  <a:pt x="157" y="158"/>
                </a:moveTo>
                <a:cubicBezTo>
                  <a:pt x="157" y="49"/>
                  <a:pt x="157" y="49"/>
                  <a:pt x="157" y="49"/>
                </a:cubicBezTo>
                <a:cubicBezTo>
                  <a:pt x="121" y="49"/>
                  <a:pt x="121" y="49"/>
                  <a:pt x="121" y="49"/>
                </a:cubicBezTo>
                <a:cubicBezTo>
                  <a:pt x="121" y="88"/>
                  <a:pt x="121" y="88"/>
                  <a:pt x="121" y="88"/>
                </a:cubicBezTo>
                <a:cubicBezTo>
                  <a:pt x="121" y="90"/>
                  <a:pt x="120" y="93"/>
                  <a:pt x="118" y="94"/>
                </a:cubicBezTo>
                <a:cubicBezTo>
                  <a:pt x="117" y="96"/>
                  <a:pt x="115" y="97"/>
                  <a:pt x="112" y="97"/>
                </a:cubicBezTo>
                <a:cubicBezTo>
                  <a:pt x="73" y="97"/>
                  <a:pt x="73" y="97"/>
                  <a:pt x="73" y="97"/>
                </a:cubicBezTo>
                <a:cubicBezTo>
                  <a:pt x="73" y="158"/>
                  <a:pt x="73" y="158"/>
                  <a:pt x="73" y="158"/>
                </a:cubicBezTo>
                <a:lnTo>
                  <a:pt x="157" y="158"/>
                </a:lnTo>
                <a:close/>
                <a:moveTo>
                  <a:pt x="109" y="57"/>
                </a:moveTo>
                <a:cubicBezTo>
                  <a:pt x="81" y="85"/>
                  <a:pt x="81" y="85"/>
                  <a:pt x="81" y="85"/>
                </a:cubicBezTo>
                <a:cubicBezTo>
                  <a:pt x="109" y="85"/>
                  <a:pt x="109" y="85"/>
                  <a:pt x="109" y="85"/>
                </a:cubicBezTo>
                <a:lnTo>
                  <a:pt x="109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7BA147D2-44B4-44EC-B671-E4BDF2393EC4}"/>
              </a:ext>
            </a:extLst>
          </p:cNvPr>
          <p:cNvSpPr txBox="1"/>
          <p:nvPr/>
        </p:nvSpPr>
        <p:spPr>
          <a:xfrm>
            <a:off x="125626" y="286437"/>
            <a:ext cx="12185965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pt-BR" sz="5400" spc="-150" dirty="0">
                <a:latin typeface="Oswald Medium" panose="00000600000000000000" pitchFamily="2" charset="0"/>
              </a:rPr>
              <a:t>PROCESSO DE VIABILIZAÇÃO </a:t>
            </a:r>
          </a:p>
          <a:p>
            <a:pPr>
              <a:lnSpc>
                <a:spcPts val="5500"/>
              </a:lnSpc>
            </a:pPr>
            <a:r>
              <a:rPr lang="pt-BR" sz="5400" spc="-150" dirty="0">
                <a:latin typeface="Oswald Medium" panose="00000600000000000000" pitchFamily="2" charset="0"/>
              </a:rPr>
              <a:t>DE FINANCIAMENTO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7E22BC7D-9942-4877-9365-3E3FD02BD8EF}"/>
              </a:ext>
            </a:extLst>
          </p:cNvPr>
          <p:cNvSpPr txBox="1"/>
          <p:nvPr/>
        </p:nvSpPr>
        <p:spPr>
          <a:xfrm>
            <a:off x="3339510" y="3035964"/>
            <a:ext cx="28103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200" b="1" spc="600" dirty="0">
                <a:solidFill>
                  <a:schemeClr val="bg1"/>
                </a:solidFill>
                <a:latin typeface="Oswald" panose="000005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Estruturação</a:t>
            </a:r>
          </a:p>
          <a:p>
            <a:pPr algn="ctr"/>
            <a:r>
              <a:rPr lang="pt-BR" sz="2200" b="1" spc="600" dirty="0" smtClean="0">
                <a:solidFill>
                  <a:prstClr val="white"/>
                </a:solidFill>
                <a:latin typeface="Oswald" panose="000005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(CGEP/DEPRO)</a:t>
            </a:r>
            <a:endParaRPr lang="pt-BR" sz="2200" b="1" spc="600" dirty="0">
              <a:solidFill>
                <a:prstClr val="white"/>
              </a:solidFill>
              <a:latin typeface="Oswald" panose="000005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pic>
        <p:nvPicPr>
          <p:cNvPr id="44" name="Imagem 4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61698" y="4643708"/>
            <a:ext cx="252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" name="Imagem 4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175521" y="4643708"/>
            <a:ext cx="252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" name="Imagem 45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218609" y="4643708"/>
            <a:ext cx="252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7" name="Freeform 311">
            <a:extLst>
              <a:ext uri="{FF2B5EF4-FFF2-40B4-BE49-F238E27FC236}">
                <a16:creationId xmlns:a16="http://schemas.microsoft.com/office/drawing/2014/main" id="{3DDECE2E-7969-42DD-A1F5-237F9DEB7781}"/>
              </a:ext>
            </a:extLst>
          </p:cNvPr>
          <p:cNvSpPr>
            <a:spLocks/>
          </p:cNvSpPr>
          <p:nvPr/>
        </p:nvSpPr>
        <p:spPr bwMode="auto">
          <a:xfrm>
            <a:off x="10165146" y="1816456"/>
            <a:ext cx="470860" cy="602872"/>
          </a:xfrm>
          <a:custGeom>
            <a:avLst/>
            <a:gdLst>
              <a:gd name="T0" fmla="*/ 79 w 88"/>
              <a:gd name="T1" fmla="*/ 137 h 170"/>
              <a:gd name="T2" fmla="*/ 54 w 88"/>
              <a:gd name="T3" fmla="*/ 167 h 170"/>
              <a:gd name="T4" fmla="*/ 51 w 88"/>
              <a:gd name="T5" fmla="*/ 170 h 170"/>
              <a:gd name="T6" fmla="*/ 36 w 88"/>
              <a:gd name="T7" fmla="*/ 169 h 170"/>
              <a:gd name="T8" fmla="*/ 35 w 88"/>
              <a:gd name="T9" fmla="*/ 150 h 170"/>
              <a:gd name="T10" fmla="*/ 14 w 88"/>
              <a:gd name="T11" fmla="*/ 143 h 170"/>
              <a:gd name="T12" fmla="*/ 2 w 88"/>
              <a:gd name="T13" fmla="*/ 135 h 170"/>
              <a:gd name="T14" fmla="*/ 1 w 88"/>
              <a:gd name="T15" fmla="*/ 129 h 170"/>
              <a:gd name="T16" fmla="*/ 12 w 88"/>
              <a:gd name="T17" fmla="*/ 115 h 170"/>
              <a:gd name="T18" fmla="*/ 15 w 88"/>
              <a:gd name="T19" fmla="*/ 116 h 170"/>
              <a:gd name="T20" fmla="*/ 45 w 88"/>
              <a:gd name="T21" fmla="*/ 129 h 170"/>
              <a:gd name="T22" fmla="*/ 64 w 88"/>
              <a:gd name="T23" fmla="*/ 113 h 170"/>
              <a:gd name="T24" fmla="*/ 60 w 88"/>
              <a:gd name="T25" fmla="*/ 104 h 170"/>
              <a:gd name="T26" fmla="*/ 48 w 88"/>
              <a:gd name="T27" fmla="*/ 98 h 170"/>
              <a:gd name="T28" fmla="*/ 34 w 88"/>
              <a:gd name="T29" fmla="*/ 92 h 170"/>
              <a:gd name="T30" fmla="*/ 23 w 88"/>
              <a:gd name="T31" fmla="*/ 87 h 170"/>
              <a:gd name="T32" fmla="*/ 12 w 88"/>
              <a:gd name="T33" fmla="*/ 80 h 170"/>
              <a:gd name="T34" fmla="*/ 5 w 88"/>
              <a:gd name="T35" fmla="*/ 69 h 170"/>
              <a:gd name="T36" fmla="*/ 2 w 88"/>
              <a:gd name="T37" fmla="*/ 56 h 170"/>
              <a:gd name="T38" fmla="*/ 35 w 88"/>
              <a:gd name="T39" fmla="*/ 20 h 170"/>
              <a:gd name="T40" fmla="*/ 36 w 88"/>
              <a:gd name="T41" fmla="*/ 1 h 170"/>
              <a:gd name="T42" fmla="*/ 51 w 88"/>
              <a:gd name="T43" fmla="*/ 0 h 170"/>
              <a:gd name="T44" fmla="*/ 54 w 88"/>
              <a:gd name="T45" fmla="*/ 3 h 170"/>
              <a:gd name="T46" fmla="*/ 65 w 88"/>
              <a:gd name="T47" fmla="*/ 22 h 170"/>
              <a:gd name="T48" fmla="*/ 79 w 88"/>
              <a:gd name="T49" fmla="*/ 29 h 170"/>
              <a:gd name="T50" fmla="*/ 84 w 88"/>
              <a:gd name="T51" fmla="*/ 33 h 170"/>
              <a:gd name="T52" fmla="*/ 77 w 88"/>
              <a:gd name="T53" fmla="*/ 50 h 170"/>
              <a:gd name="T54" fmla="*/ 72 w 88"/>
              <a:gd name="T55" fmla="*/ 51 h 170"/>
              <a:gd name="T56" fmla="*/ 67 w 88"/>
              <a:gd name="T57" fmla="*/ 47 h 170"/>
              <a:gd name="T58" fmla="*/ 54 w 88"/>
              <a:gd name="T59" fmla="*/ 42 h 170"/>
              <a:gd name="T60" fmla="*/ 32 w 88"/>
              <a:gd name="T61" fmla="*/ 45 h 170"/>
              <a:gd name="T62" fmla="*/ 27 w 88"/>
              <a:gd name="T63" fmla="*/ 60 h 170"/>
              <a:gd name="T64" fmla="*/ 33 w 88"/>
              <a:gd name="T65" fmla="*/ 67 h 170"/>
              <a:gd name="T66" fmla="*/ 44 w 88"/>
              <a:gd name="T67" fmla="*/ 72 h 170"/>
              <a:gd name="T68" fmla="*/ 59 w 88"/>
              <a:gd name="T69" fmla="*/ 78 h 170"/>
              <a:gd name="T70" fmla="*/ 73 w 88"/>
              <a:gd name="T71" fmla="*/ 85 h 170"/>
              <a:gd name="T72" fmla="*/ 84 w 88"/>
              <a:gd name="T73" fmla="*/ 96 h 170"/>
              <a:gd name="T74" fmla="*/ 88 w 88"/>
              <a:gd name="T75" fmla="*/ 112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8" h="170">
                <a:moveTo>
                  <a:pt x="88" y="112"/>
                </a:moveTo>
                <a:cubicBezTo>
                  <a:pt x="88" y="122"/>
                  <a:pt x="85" y="130"/>
                  <a:pt x="79" y="137"/>
                </a:cubicBezTo>
                <a:cubicBezTo>
                  <a:pt x="72" y="144"/>
                  <a:pt x="64" y="148"/>
                  <a:pt x="54" y="150"/>
                </a:cubicBezTo>
                <a:cubicBezTo>
                  <a:pt x="54" y="167"/>
                  <a:pt x="54" y="167"/>
                  <a:pt x="54" y="167"/>
                </a:cubicBezTo>
                <a:cubicBezTo>
                  <a:pt x="54" y="167"/>
                  <a:pt x="54" y="168"/>
                  <a:pt x="53" y="169"/>
                </a:cubicBezTo>
                <a:cubicBezTo>
                  <a:pt x="53" y="169"/>
                  <a:pt x="52" y="170"/>
                  <a:pt x="51" y="170"/>
                </a:cubicBezTo>
                <a:cubicBezTo>
                  <a:pt x="38" y="170"/>
                  <a:pt x="38" y="170"/>
                  <a:pt x="38" y="170"/>
                </a:cubicBezTo>
                <a:cubicBezTo>
                  <a:pt x="38" y="170"/>
                  <a:pt x="37" y="169"/>
                  <a:pt x="36" y="169"/>
                </a:cubicBezTo>
                <a:cubicBezTo>
                  <a:pt x="36" y="168"/>
                  <a:pt x="35" y="167"/>
                  <a:pt x="35" y="167"/>
                </a:cubicBezTo>
                <a:cubicBezTo>
                  <a:pt x="35" y="150"/>
                  <a:pt x="35" y="150"/>
                  <a:pt x="35" y="150"/>
                </a:cubicBezTo>
                <a:cubicBezTo>
                  <a:pt x="31" y="149"/>
                  <a:pt x="27" y="149"/>
                  <a:pt x="23" y="147"/>
                </a:cubicBezTo>
                <a:cubicBezTo>
                  <a:pt x="19" y="146"/>
                  <a:pt x="16" y="144"/>
                  <a:pt x="14" y="143"/>
                </a:cubicBezTo>
                <a:cubicBezTo>
                  <a:pt x="11" y="142"/>
                  <a:pt x="9" y="140"/>
                  <a:pt x="7" y="138"/>
                </a:cubicBezTo>
                <a:cubicBezTo>
                  <a:pt x="5" y="137"/>
                  <a:pt x="3" y="136"/>
                  <a:pt x="2" y="135"/>
                </a:cubicBezTo>
                <a:cubicBezTo>
                  <a:pt x="2" y="134"/>
                  <a:pt x="1" y="134"/>
                  <a:pt x="1" y="133"/>
                </a:cubicBezTo>
                <a:cubicBezTo>
                  <a:pt x="0" y="132"/>
                  <a:pt x="0" y="131"/>
                  <a:pt x="1" y="129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1" y="116"/>
                  <a:pt x="11" y="115"/>
                  <a:pt x="12" y="115"/>
                </a:cubicBezTo>
                <a:cubicBezTo>
                  <a:pt x="13" y="115"/>
                  <a:pt x="14" y="116"/>
                  <a:pt x="15" y="116"/>
                </a:cubicBezTo>
                <a:cubicBezTo>
                  <a:pt x="15" y="116"/>
                  <a:pt x="15" y="116"/>
                  <a:pt x="15" y="116"/>
                </a:cubicBezTo>
                <a:cubicBezTo>
                  <a:pt x="22" y="123"/>
                  <a:pt x="30" y="127"/>
                  <a:pt x="38" y="128"/>
                </a:cubicBezTo>
                <a:cubicBezTo>
                  <a:pt x="40" y="129"/>
                  <a:pt x="43" y="129"/>
                  <a:pt x="45" y="129"/>
                </a:cubicBezTo>
                <a:cubicBezTo>
                  <a:pt x="50" y="129"/>
                  <a:pt x="54" y="128"/>
                  <a:pt x="58" y="125"/>
                </a:cubicBezTo>
                <a:cubicBezTo>
                  <a:pt x="62" y="122"/>
                  <a:pt x="64" y="118"/>
                  <a:pt x="64" y="113"/>
                </a:cubicBezTo>
                <a:cubicBezTo>
                  <a:pt x="64" y="112"/>
                  <a:pt x="64" y="110"/>
                  <a:pt x="63" y="108"/>
                </a:cubicBezTo>
                <a:cubicBezTo>
                  <a:pt x="62" y="107"/>
                  <a:pt x="61" y="105"/>
                  <a:pt x="60" y="104"/>
                </a:cubicBezTo>
                <a:cubicBezTo>
                  <a:pt x="58" y="103"/>
                  <a:pt x="57" y="102"/>
                  <a:pt x="54" y="101"/>
                </a:cubicBezTo>
                <a:cubicBezTo>
                  <a:pt x="52" y="100"/>
                  <a:pt x="49" y="99"/>
                  <a:pt x="48" y="98"/>
                </a:cubicBezTo>
                <a:cubicBezTo>
                  <a:pt x="46" y="97"/>
                  <a:pt x="44" y="96"/>
                  <a:pt x="40" y="95"/>
                </a:cubicBezTo>
                <a:cubicBezTo>
                  <a:pt x="38" y="94"/>
                  <a:pt x="36" y="93"/>
                  <a:pt x="34" y="92"/>
                </a:cubicBezTo>
                <a:cubicBezTo>
                  <a:pt x="33" y="92"/>
                  <a:pt x="31" y="91"/>
                  <a:pt x="29" y="90"/>
                </a:cubicBezTo>
                <a:cubicBezTo>
                  <a:pt x="26" y="89"/>
                  <a:pt x="24" y="88"/>
                  <a:pt x="23" y="87"/>
                </a:cubicBezTo>
                <a:cubicBezTo>
                  <a:pt x="21" y="86"/>
                  <a:pt x="19" y="85"/>
                  <a:pt x="17" y="84"/>
                </a:cubicBezTo>
                <a:cubicBezTo>
                  <a:pt x="15" y="82"/>
                  <a:pt x="14" y="81"/>
                  <a:pt x="12" y="80"/>
                </a:cubicBezTo>
                <a:cubicBezTo>
                  <a:pt x="11" y="78"/>
                  <a:pt x="10" y="77"/>
                  <a:pt x="8" y="75"/>
                </a:cubicBezTo>
                <a:cubicBezTo>
                  <a:pt x="7" y="73"/>
                  <a:pt x="6" y="71"/>
                  <a:pt x="5" y="69"/>
                </a:cubicBezTo>
                <a:cubicBezTo>
                  <a:pt x="4" y="68"/>
                  <a:pt x="3" y="66"/>
                  <a:pt x="3" y="63"/>
                </a:cubicBezTo>
                <a:cubicBezTo>
                  <a:pt x="2" y="61"/>
                  <a:pt x="2" y="58"/>
                  <a:pt x="2" y="56"/>
                </a:cubicBezTo>
                <a:cubicBezTo>
                  <a:pt x="2" y="47"/>
                  <a:pt x="5" y="39"/>
                  <a:pt x="11" y="33"/>
                </a:cubicBezTo>
                <a:cubicBezTo>
                  <a:pt x="17" y="26"/>
                  <a:pt x="26" y="22"/>
                  <a:pt x="35" y="20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2"/>
                  <a:pt x="36" y="2"/>
                  <a:pt x="36" y="1"/>
                </a:cubicBezTo>
                <a:cubicBezTo>
                  <a:pt x="37" y="1"/>
                  <a:pt x="38" y="0"/>
                  <a:pt x="38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0"/>
                  <a:pt x="53" y="1"/>
                </a:cubicBezTo>
                <a:cubicBezTo>
                  <a:pt x="54" y="2"/>
                  <a:pt x="54" y="2"/>
                  <a:pt x="54" y="3"/>
                </a:cubicBezTo>
                <a:cubicBezTo>
                  <a:pt x="54" y="20"/>
                  <a:pt x="54" y="20"/>
                  <a:pt x="54" y="20"/>
                </a:cubicBezTo>
                <a:cubicBezTo>
                  <a:pt x="58" y="20"/>
                  <a:pt x="61" y="21"/>
                  <a:pt x="65" y="22"/>
                </a:cubicBezTo>
                <a:cubicBezTo>
                  <a:pt x="68" y="23"/>
                  <a:pt x="71" y="24"/>
                  <a:pt x="73" y="25"/>
                </a:cubicBezTo>
                <a:cubicBezTo>
                  <a:pt x="75" y="26"/>
                  <a:pt x="77" y="27"/>
                  <a:pt x="79" y="29"/>
                </a:cubicBezTo>
                <a:cubicBezTo>
                  <a:pt x="81" y="30"/>
                  <a:pt x="82" y="31"/>
                  <a:pt x="83" y="32"/>
                </a:cubicBezTo>
                <a:cubicBezTo>
                  <a:pt x="83" y="32"/>
                  <a:pt x="84" y="32"/>
                  <a:pt x="84" y="33"/>
                </a:cubicBezTo>
                <a:cubicBezTo>
                  <a:pt x="85" y="34"/>
                  <a:pt x="85" y="35"/>
                  <a:pt x="84" y="36"/>
                </a:cubicBezTo>
                <a:cubicBezTo>
                  <a:pt x="77" y="50"/>
                  <a:pt x="77" y="50"/>
                  <a:pt x="77" y="50"/>
                </a:cubicBezTo>
                <a:cubicBezTo>
                  <a:pt x="76" y="51"/>
                  <a:pt x="76" y="52"/>
                  <a:pt x="75" y="52"/>
                </a:cubicBezTo>
                <a:cubicBezTo>
                  <a:pt x="74" y="52"/>
                  <a:pt x="73" y="52"/>
                  <a:pt x="72" y="51"/>
                </a:cubicBezTo>
                <a:cubicBezTo>
                  <a:pt x="72" y="51"/>
                  <a:pt x="71" y="51"/>
                  <a:pt x="71" y="50"/>
                </a:cubicBezTo>
                <a:cubicBezTo>
                  <a:pt x="70" y="49"/>
                  <a:pt x="69" y="49"/>
                  <a:pt x="67" y="47"/>
                </a:cubicBezTo>
                <a:cubicBezTo>
                  <a:pt x="65" y="46"/>
                  <a:pt x="63" y="45"/>
                  <a:pt x="62" y="44"/>
                </a:cubicBezTo>
                <a:cubicBezTo>
                  <a:pt x="60" y="43"/>
                  <a:pt x="57" y="43"/>
                  <a:pt x="54" y="42"/>
                </a:cubicBezTo>
                <a:cubicBezTo>
                  <a:pt x="52" y="41"/>
                  <a:pt x="49" y="41"/>
                  <a:pt x="46" y="41"/>
                </a:cubicBezTo>
                <a:cubicBezTo>
                  <a:pt x="40" y="41"/>
                  <a:pt x="36" y="42"/>
                  <a:pt x="32" y="45"/>
                </a:cubicBezTo>
                <a:cubicBezTo>
                  <a:pt x="28" y="48"/>
                  <a:pt x="26" y="51"/>
                  <a:pt x="26" y="55"/>
                </a:cubicBezTo>
                <a:cubicBezTo>
                  <a:pt x="26" y="57"/>
                  <a:pt x="26" y="59"/>
                  <a:pt x="27" y="60"/>
                </a:cubicBezTo>
                <a:cubicBezTo>
                  <a:pt x="27" y="61"/>
                  <a:pt x="28" y="63"/>
                  <a:pt x="30" y="64"/>
                </a:cubicBezTo>
                <a:cubicBezTo>
                  <a:pt x="31" y="65"/>
                  <a:pt x="32" y="66"/>
                  <a:pt x="33" y="67"/>
                </a:cubicBezTo>
                <a:cubicBezTo>
                  <a:pt x="35" y="68"/>
                  <a:pt x="36" y="69"/>
                  <a:pt x="39" y="70"/>
                </a:cubicBezTo>
                <a:cubicBezTo>
                  <a:pt x="41" y="71"/>
                  <a:pt x="43" y="72"/>
                  <a:pt x="44" y="72"/>
                </a:cubicBezTo>
                <a:cubicBezTo>
                  <a:pt x="46" y="73"/>
                  <a:pt x="48" y="74"/>
                  <a:pt x="51" y="75"/>
                </a:cubicBezTo>
                <a:cubicBezTo>
                  <a:pt x="54" y="76"/>
                  <a:pt x="57" y="77"/>
                  <a:pt x="59" y="78"/>
                </a:cubicBezTo>
                <a:cubicBezTo>
                  <a:pt x="60" y="79"/>
                  <a:pt x="63" y="80"/>
                  <a:pt x="66" y="81"/>
                </a:cubicBezTo>
                <a:cubicBezTo>
                  <a:pt x="69" y="83"/>
                  <a:pt x="71" y="84"/>
                  <a:pt x="73" y="85"/>
                </a:cubicBezTo>
                <a:cubicBezTo>
                  <a:pt x="75" y="87"/>
                  <a:pt x="77" y="88"/>
                  <a:pt x="79" y="90"/>
                </a:cubicBezTo>
                <a:cubicBezTo>
                  <a:pt x="81" y="92"/>
                  <a:pt x="83" y="94"/>
                  <a:pt x="84" y="96"/>
                </a:cubicBezTo>
                <a:cubicBezTo>
                  <a:pt x="85" y="98"/>
                  <a:pt x="86" y="101"/>
                  <a:pt x="87" y="103"/>
                </a:cubicBezTo>
                <a:cubicBezTo>
                  <a:pt x="88" y="106"/>
                  <a:pt x="88" y="109"/>
                  <a:pt x="88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B47BB9C0-CE9D-404D-9A42-7E1CD5B16230}"/>
              </a:ext>
            </a:extLst>
          </p:cNvPr>
          <p:cNvSpPr txBox="1"/>
          <p:nvPr/>
        </p:nvSpPr>
        <p:spPr>
          <a:xfrm>
            <a:off x="8971772" y="2697409"/>
            <a:ext cx="2917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spc="600" dirty="0">
                <a:solidFill>
                  <a:schemeClr val="bg1"/>
                </a:solidFill>
                <a:latin typeface="Oswald" panose="000005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Pleitear e obter </a:t>
            </a:r>
          </a:p>
          <a:p>
            <a:pPr algn="ctr"/>
            <a:r>
              <a:rPr lang="pt-BR" sz="2200" b="1" spc="600" dirty="0">
                <a:solidFill>
                  <a:schemeClr val="bg1"/>
                </a:solidFill>
                <a:latin typeface="Oswald" panose="000005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Financiamento</a:t>
            </a:r>
          </a:p>
          <a:p>
            <a:pPr algn="ctr"/>
            <a:r>
              <a:rPr lang="pt-BR" sz="2200" b="1" spc="600" dirty="0">
                <a:solidFill>
                  <a:prstClr val="white"/>
                </a:solidFill>
                <a:latin typeface="Oswald" panose="000005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(DECFI)</a:t>
            </a:r>
          </a:p>
        </p:txBody>
      </p: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94C76388-D391-41E3-A2FA-B1B165477F8E}"/>
              </a:ext>
            </a:extLst>
          </p:cNvPr>
          <p:cNvGrpSpPr/>
          <p:nvPr/>
        </p:nvGrpSpPr>
        <p:grpSpPr>
          <a:xfrm>
            <a:off x="7123550" y="1816456"/>
            <a:ext cx="639604" cy="639604"/>
            <a:chOff x="603250" y="4838700"/>
            <a:chExt cx="406400" cy="406400"/>
          </a:xfrm>
          <a:solidFill>
            <a:schemeClr val="bg1">
              <a:lumMod val="95000"/>
            </a:schemeClr>
          </a:solidFill>
        </p:grpSpPr>
        <p:sp>
          <p:nvSpPr>
            <p:cNvPr id="50" name="Shape 5565">
              <a:extLst>
                <a:ext uri="{FF2B5EF4-FFF2-40B4-BE49-F238E27FC236}">
                  <a16:creationId xmlns:a16="http://schemas.microsoft.com/office/drawing/2014/main" id="{76CE7446-2D1C-49D6-93A0-0E782EB7636A}"/>
                </a:ext>
              </a:extLst>
            </p:cNvPr>
            <p:cNvSpPr/>
            <p:nvPr/>
          </p:nvSpPr>
          <p:spPr>
            <a:xfrm>
              <a:off x="603250" y="4838700"/>
              <a:ext cx="406400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25" y="12488"/>
                  </a:moveTo>
                  <a:lnTo>
                    <a:pt x="17982" y="12488"/>
                  </a:lnTo>
                  <a:lnTo>
                    <a:pt x="17164" y="14942"/>
                  </a:lnTo>
                  <a:lnTo>
                    <a:pt x="19098" y="16875"/>
                  </a:lnTo>
                  <a:lnTo>
                    <a:pt x="16875" y="19098"/>
                  </a:lnTo>
                  <a:lnTo>
                    <a:pt x="14941" y="17164"/>
                  </a:lnTo>
                  <a:lnTo>
                    <a:pt x="12488" y="17982"/>
                  </a:lnTo>
                  <a:lnTo>
                    <a:pt x="12488" y="20925"/>
                  </a:lnTo>
                  <a:lnTo>
                    <a:pt x="9112" y="20925"/>
                  </a:lnTo>
                  <a:lnTo>
                    <a:pt x="9112" y="17982"/>
                  </a:lnTo>
                  <a:lnTo>
                    <a:pt x="6659" y="17164"/>
                  </a:lnTo>
                  <a:lnTo>
                    <a:pt x="4725" y="19098"/>
                  </a:lnTo>
                  <a:lnTo>
                    <a:pt x="2502" y="16875"/>
                  </a:lnTo>
                  <a:lnTo>
                    <a:pt x="4436" y="14942"/>
                  </a:lnTo>
                  <a:lnTo>
                    <a:pt x="3618" y="12488"/>
                  </a:lnTo>
                  <a:lnTo>
                    <a:pt x="675" y="12488"/>
                  </a:lnTo>
                  <a:lnTo>
                    <a:pt x="675" y="9112"/>
                  </a:lnTo>
                  <a:lnTo>
                    <a:pt x="3618" y="9112"/>
                  </a:lnTo>
                  <a:lnTo>
                    <a:pt x="4436" y="6658"/>
                  </a:lnTo>
                  <a:lnTo>
                    <a:pt x="2502" y="4725"/>
                  </a:lnTo>
                  <a:lnTo>
                    <a:pt x="4725" y="2502"/>
                  </a:lnTo>
                  <a:lnTo>
                    <a:pt x="6659" y="4436"/>
                  </a:lnTo>
                  <a:lnTo>
                    <a:pt x="9112" y="3618"/>
                  </a:lnTo>
                  <a:lnTo>
                    <a:pt x="9112" y="675"/>
                  </a:lnTo>
                  <a:lnTo>
                    <a:pt x="12488" y="675"/>
                  </a:lnTo>
                  <a:lnTo>
                    <a:pt x="12488" y="3618"/>
                  </a:lnTo>
                  <a:lnTo>
                    <a:pt x="14941" y="4436"/>
                  </a:lnTo>
                  <a:lnTo>
                    <a:pt x="16875" y="2502"/>
                  </a:lnTo>
                  <a:lnTo>
                    <a:pt x="19098" y="4725"/>
                  </a:lnTo>
                  <a:lnTo>
                    <a:pt x="17164" y="6658"/>
                  </a:lnTo>
                  <a:lnTo>
                    <a:pt x="17982" y="9112"/>
                  </a:lnTo>
                  <a:lnTo>
                    <a:pt x="20925" y="9112"/>
                  </a:lnTo>
                  <a:cubicBezTo>
                    <a:pt x="20925" y="9112"/>
                    <a:pt x="20925" y="12488"/>
                    <a:pt x="20925" y="12488"/>
                  </a:cubicBezTo>
                  <a:close/>
                  <a:moveTo>
                    <a:pt x="17936" y="6842"/>
                  </a:moveTo>
                  <a:lnTo>
                    <a:pt x="20052" y="4725"/>
                  </a:lnTo>
                  <a:lnTo>
                    <a:pt x="16875" y="1548"/>
                  </a:lnTo>
                  <a:lnTo>
                    <a:pt x="14759" y="3664"/>
                  </a:lnTo>
                  <a:lnTo>
                    <a:pt x="13162" y="3132"/>
                  </a:lnTo>
                  <a:lnTo>
                    <a:pt x="13162" y="0"/>
                  </a:lnTo>
                  <a:lnTo>
                    <a:pt x="8438" y="0"/>
                  </a:lnTo>
                  <a:lnTo>
                    <a:pt x="8438" y="3132"/>
                  </a:lnTo>
                  <a:lnTo>
                    <a:pt x="6841" y="3664"/>
                  </a:lnTo>
                  <a:lnTo>
                    <a:pt x="4725" y="1548"/>
                  </a:lnTo>
                  <a:lnTo>
                    <a:pt x="1548" y="4725"/>
                  </a:lnTo>
                  <a:lnTo>
                    <a:pt x="3664" y="6842"/>
                  </a:lnTo>
                  <a:lnTo>
                    <a:pt x="3132" y="8438"/>
                  </a:lnTo>
                  <a:lnTo>
                    <a:pt x="0" y="8438"/>
                  </a:lnTo>
                  <a:lnTo>
                    <a:pt x="0" y="13162"/>
                  </a:lnTo>
                  <a:lnTo>
                    <a:pt x="3132" y="13162"/>
                  </a:lnTo>
                  <a:lnTo>
                    <a:pt x="3664" y="14758"/>
                  </a:lnTo>
                  <a:lnTo>
                    <a:pt x="1548" y="16875"/>
                  </a:lnTo>
                  <a:lnTo>
                    <a:pt x="4725" y="20052"/>
                  </a:lnTo>
                  <a:lnTo>
                    <a:pt x="6841" y="17936"/>
                  </a:lnTo>
                  <a:lnTo>
                    <a:pt x="8438" y="18468"/>
                  </a:lnTo>
                  <a:lnTo>
                    <a:pt x="8438" y="21600"/>
                  </a:lnTo>
                  <a:lnTo>
                    <a:pt x="13162" y="21600"/>
                  </a:lnTo>
                  <a:lnTo>
                    <a:pt x="13162" y="18468"/>
                  </a:lnTo>
                  <a:lnTo>
                    <a:pt x="14759" y="17936"/>
                  </a:lnTo>
                  <a:lnTo>
                    <a:pt x="16875" y="20053"/>
                  </a:lnTo>
                  <a:lnTo>
                    <a:pt x="20052" y="16875"/>
                  </a:lnTo>
                  <a:lnTo>
                    <a:pt x="17936" y="14758"/>
                  </a:lnTo>
                  <a:lnTo>
                    <a:pt x="18468" y="13162"/>
                  </a:lnTo>
                  <a:lnTo>
                    <a:pt x="21600" y="13162"/>
                  </a:lnTo>
                  <a:lnTo>
                    <a:pt x="21600" y="8438"/>
                  </a:lnTo>
                  <a:lnTo>
                    <a:pt x="18468" y="8438"/>
                  </a:lnTo>
                  <a:cubicBezTo>
                    <a:pt x="18468" y="8438"/>
                    <a:pt x="17936" y="6842"/>
                    <a:pt x="17936" y="684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bg1"/>
                </a:solidFill>
              </a:endParaRPr>
            </a:p>
          </p:txBody>
        </p:sp>
        <p:sp>
          <p:nvSpPr>
            <p:cNvPr id="51" name="Shape 5566">
              <a:extLst>
                <a:ext uri="{FF2B5EF4-FFF2-40B4-BE49-F238E27FC236}">
                  <a16:creationId xmlns:a16="http://schemas.microsoft.com/office/drawing/2014/main" id="{B7D05CFE-EC2C-4AB2-B24D-AE157F7BC26F}"/>
                </a:ext>
              </a:extLst>
            </p:cNvPr>
            <p:cNvSpPr/>
            <p:nvPr/>
          </p:nvSpPr>
          <p:spPr>
            <a:xfrm>
              <a:off x="762000" y="4997450"/>
              <a:ext cx="8890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8514"/>
                  </a:moveTo>
                  <a:cubicBezTo>
                    <a:pt x="6547" y="18514"/>
                    <a:pt x="3086" y="15053"/>
                    <a:pt x="3086" y="10800"/>
                  </a:cubicBezTo>
                  <a:cubicBezTo>
                    <a:pt x="3086" y="6547"/>
                    <a:pt x="6547" y="3086"/>
                    <a:pt x="10800" y="3086"/>
                  </a:cubicBezTo>
                  <a:cubicBezTo>
                    <a:pt x="15053" y="3086"/>
                    <a:pt x="18514" y="6547"/>
                    <a:pt x="18514" y="10800"/>
                  </a:cubicBezTo>
                  <a:cubicBezTo>
                    <a:pt x="18514" y="15053"/>
                    <a:pt x="15053" y="18514"/>
                    <a:pt x="10800" y="18514"/>
                  </a:cubicBezTo>
                  <a:close/>
                  <a:moveTo>
                    <a:pt x="10800" y="0"/>
                  </a:moveTo>
                  <a:cubicBezTo>
                    <a:pt x="4845" y="0"/>
                    <a:pt x="0" y="4846"/>
                    <a:pt x="0" y="10800"/>
                  </a:cubicBezTo>
                  <a:cubicBezTo>
                    <a:pt x="0" y="16754"/>
                    <a:pt x="4845" y="21600"/>
                    <a:pt x="10800" y="21600"/>
                  </a:cubicBezTo>
                  <a:cubicBezTo>
                    <a:pt x="16754" y="21600"/>
                    <a:pt x="21600" y="16754"/>
                    <a:pt x="21600" y="10800"/>
                  </a:cubicBezTo>
                  <a:cubicBezTo>
                    <a:pt x="21600" y="4846"/>
                    <a:pt x="16754" y="0"/>
                    <a:pt x="1080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bg1"/>
                </a:solidFill>
              </a:endParaRPr>
            </a:p>
          </p:txBody>
        </p:sp>
      </p:grp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7E22BC7D-9942-4877-9365-3E3FD02BD8EF}"/>
              </a:ext>
            </a:extLst>
          </p:cNvPr>
          <p:cNvSpPr txBox="1"/>
          <p:nvPr/>
        </p:nvSpPr>
        <p:spPr>
          <a:xfrm>
            <a:off x="6143590" y="3035964"/>
            <a:ext cx="28825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200" b="1" spc="600" dirty="0">
                <a:solidFill>
                  <a:schemeClr val="bg1"/>
                </a:solidFill>
                <a:latin typeface="Oswald" panose="000005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Modelagem</a:t>
            </a:r>
          </a:p>
          <a:p>
            <a:pPr algn="ctr"/>
            <a:r>
              <a:rPr lang="pt-BR" sz="2200" b="1" spc="600" dirty="0">
                <a:solidFill>
                  <a:prstClr val="white"/>
                </a:solidFill>
                <a:latin typeface="Oswald" panose="000005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(CGMP/DEPRO)</a:t>
            </a:r>
          </a:p>
        </p:txBody>
      </p:sp>
      <p:sp>
        <p:nvSpPr>
          <p:cNvPr id="53" name="Freeform 386">
            <a:extLst>
              <a:ext uri="{FF2B5EF4-FFF2-40B4-BE49-F238E27FC236}">
                <a16:creationId xmlns:a16="http://schemas.microsoft.com/office/drawing/2014/main" id="{43E85452-34CA-47EF-AD8F-5BB28C20C91F}"/>
              </a:ext>
            </a:extLst>
          </p:cNvPr>
          <p:cNvSpPr>
            <a:spLocks noEditPoints="1"/>
          </p:cNvSpPr>
          <p:nvPr/>
        </p:nvSpPr>
        <p:spPr bwMode="auto">
          <a:xfrm>
            <a:off x="1884481" y="1812217"/>
            <a:ext cx="474321" cy="407270"/>
          </a:xfrm>
          <a:custGeom>
            <a:avLst/>
            <a:gdLst>
              <a:gd name="T0" fmla="*/ 135 w 145"/>
              <a:gd name="T1" fmla="*/ 36 h 146"/>
              <a:gd name="T2" fmla="*/ 145 w 145"/>
              <a:gd name="T3" fmla="*/ 73 h 146"/>
              <a:gd name="T4" fmla="*/ 135 w 145"/>
              <a:gd name="T5" fmla="*/ 109 h 146"/>
              <a:gd name="T6" fmla="*/ 109 w 145"/>
              <a:gd name="T7" fmla="*/ 136 h 146"/>
              <a:gd name="T8" fmla="*/ 72 w 145"/>
              <a:gd name="T9" fmla="*/ 146 h 146"/>
              <a:gd name="T10" fmla="*/ 36 w 145"/>
              <a:gd name="T11" fmla="*/ 136 h 146"/>
              <a:gd name="T12" fmla="*/ 9 w 145"/>
              <a:gd name="T13" fmla="*/ 109 h 146"/>
              <a:gd name="T14" fmla="*/ 0 w 145"/>
              <a:gd name="T15" fmla="*/ 73 h 146"/>
              <a:gd name="T16" fmla="*/ 9 w 145"/>
              <a:gd name="T17" fmla="*/ 36 h 146"/>
              <a:gd name="T18" fmla="*/ 36 w 145"/>
              <a:gd name="T19" fmla="*/ 10 h 146"/>
              <a:gd name="T20" fmla="*/ 72 w 145"/>
              <a:gd name="T21" fmla="*/ 0 h 146"/>
              <a:gd name="T22" fmla="*/ 109 w 145"/>
              <a:gd name="T23" fmla="*/ 10 h 146"/>
              <a:gd name="T24" fmla="*/ 135 w 145"/>
              <a:gd name="T25" fmla="*/ 36 h 146"/>
              <a:gd name="T26" fmla="*/ 128 w 145"/>
              <a:gd name="T27" fmla="*/ 96 h 146"/>
              <a:gd name="T28" fmla="*/ 133 w 145"/>
              <a:gd name="T29" fmla="*/ 73 h 146"/>
              <a:gd name="T30" fmla="*/ 128 w 145"/>
              <a:gd name="T31" fmla="*/ 49 h 146"/>
              <a:gd name="T32" fmla="*/ 115 w 145"/>
              <a:gd name="T33" fmla="*/ 30 h 146"/>
              <a:gd name="T34" fmla="*/ 96 w 145"/>
              <a:gd name="T35" fmla="*/ 17 h 146"/>
              <a:gd name="T36" fmla="*/ 72 w 145"/>
              <a:gd name="T37" fmla="*/ 12 h 146"/>
              <a:gd name="T38" fmla="*/ 49 w 145"/>
              <a:gd name="T39" fmla="*/ 17 h 146"/>
              <a:gd name="T40" fmla="*/ 29 w 145"/>
              <a:gd name="T41" fmla="*/ 30 h 146"/>
              <a:gd name="T42" fmla="*/ 16 w 145"/>
              <a:gd name="T43" fmla="*/ 49 h 146"/>
              <a:gd name="T44" fmla="*/ 12 w 145"/>
              <a:gd name="T45" fmla="*/ 73 h 146"/>
              <a:gd name="T46" fmla="*/ 16 w 145"/>
              <a:gd name="T47" fmla="*/ 96 h 146"/>
              <a:gd name="T48" fmla="*/ 29 w 145"/>
              <a:gd name="T49" fmla="*/ 116 h 146"/>
              <a:gd name="T50" fmla="*/ 49 w 145"/>
              <a:gd name="T51" fmla="*/ 129 h 146"/>
              <a:gd name="T52" fmla="*/ 72 w 145"/>
              <a:gd name="T53" fmla="*/ 133 h 146"/>
              <a:gd name="T54" fmla="*/ 96 w 145"/>
              <a:gd name="T55" fmla="*/ 129 h 146"/>
              <a:gd name="T56" fmla="*/ 115 w 145"/>
              <a:gd name="T57" fmla="*/ 116 h 146"/>
              <a:gd name="T58" fmla="*/ 128 w 145"/>
              <a:gd name="T59" fmla="*/ 96 h 146"/>
              <a:gd name="T60" fmla="*/ 106 w 145"/>
              <a:gd name="T61" fmla="*/ 39 h 146"/>
              <a:gd name="T62" fmla="*/ 121 w 145"/>
              <a:gd name="T63" fmla="*/ 73 h 146"/>
              <a:gd name="T64" fmla="*/ 106 w 145"/>
              <a:gd name="T65" fmla="*/ 107 h 146"/>
              <a:gd name="T66" fmla="*/ 72 w 145"/>
              <a:gd name="T67" fmla="*/ 121 h 146"/>
              <a:gd name="T68" fmla="*/ 38 w 145"/>
              <a:gd name="T69" fmla="*/ 107 h 146"/>
              <a:gd name="T70" fmla="*/ 24 w 145"/>
              <a:gd name="T71" fmla="*/ 73 h 146"/>
              <a:gd name="T72" fmla="*/ 38 w 145"/>
              <a:gd name="T73" fmla="*/ 39 h 146"/>
              <a:gd name="T74" fmla="*/ 72 w 145"/>
              <a:gd name="T75" fmla="*/ 25 h 146"/>
              <a:gd name="T76" fmla="*/ 106 w 145"/>
              <a:gd name="T77" fmla="*/ 39 h 146"/>
              <a:gd name="T78" fmla="*/ 98 w 145"/>
              <a:gd name="T79" fmla="*/ 99 h 146"/>
              <a:gd name="T80" fmla="*/ 108 w 145"/>
              <a:gd name="T81" fmla="*/ 73 h 146"/>
              <a:gd name="T82" fmla="*/ 98 w 145"/>
              <a:gd name="T83" fmla="*/ 47 h 146"/>
              <a:gd name="T84" fmla="*/ 72 w 145"/>
              <a:gd name="T85" fmla="*/ 37 h 146"/>
              <a:gd name="T86" fmla="*/ 46 w 145"/>
              <a:gd name="T87" fmla="*/ 47 h 146"/>
              <a:gd name="T88" fmla="*/ 36 w 145"/>
              <a:gd name="T89" fmla="*/ 73 h 146"/>
              <a:gd name="T90" fmla="*/ 46 w 145"/>
              <a:gd name="T91" fmla="*/ 99 h 146"/>
              <a:gd name="T92" fmla="*/ 72 w 145"/>
              <a:gd name="T93" fmla="*/ 109 h 146"/>
              <a:gd name="T94" fmla="*/ 98 w 145"/>
              <a:gd name="T95" fmla="*/ 99 h 146"/>
              <a:gd name="T96" fmla="*/ 89 w 145"/>
              <a:gd name="T97" fmla="*/ 56 h 146"/>
              <a:gd name="T98" fmla="*/ 96 w 145"/>
              <a:gd name="T99" fmla="*/ 73 h 146"/>
              <a:gd name="T100" fmla="*/ 89 w 145"/>
              <a:gd name="T101" fmla="*/ 90 h 146"/>
              <a:gd name="T102" fmla="*/ 72 w 145"/>
              <a:gd name="T103" fmla="*/ 97 h 146"/>
              <a:gd name="T104" fmla="*/ 55 w 145"/>
              <a:gd name="T105" fmla="*/ 90 h 146"/>
              <a:gd name="T106" fmla="*/ 48 w 145"/>
              <a:gd name="T107" fmla="*/ 73 h 146"/>
              <a:gd name="T108" fmla="*/ 55 w 145"/>
              <a:gd name="T109" fmla="*/ 56 h 146"/>
              <a:gd name="T110" fmla="*/ 72 w 145"/>
              <a:gd name="T111" fmla="*/ 49 h 146"/>
              <a:gd name="T112" fmla="*/ 89 w 145"/>
              <a:gd name="T113" fmla="*/ 5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5" h="146">
                <a:moveTo>
                  <a:pt x="135" y="36"/>
                </a:moveTo>
                <a:cubicBezTo>
                  <a:pt x="141" y="48"/>
                  <a:pt x="145" y="60"/>
                  <a:pt x="145" y="73"/>
                </a:cubicBezTo>
                <a:cubicBezTo>
                  <a:pt x="145" y="86"/>
                  <a:pt x="141" y="98"/>
                  <a:pt x="135" y="109"/>
                </a:cubicBezTo>
                <a:cubicBezTo>
                  <a:pt x="128" y="120"/>
                  <a:pt x="120" y="129"/>
                  <a:pt x="109" y="136"/>
                </a:cubicBezTo>
                <a:cubicBezTo>
                  <a:pt x="97" y="142"/>
                  <a:pt x="85" y="146"/>
                  <a:pt x="72" y="146"/>
                </a:cubicBezTo>
                <a:cubicBezTo>
                  <a:pt x="59" y="146"/>
                  <a:pt x="47" y="142"/>
                  <a:pt x="36" y="136"/>
                </a:cubicBezTo>
                <a:cubicBezTo>
                  <a:pt x="25" y="129"/>
                  <a:pt x="16" y="120"/>
                  <a:pt x="9" y="109"/>
                </a:cubicBezTo>
                <a:cubicBezTo>
                  <a:pt x="3" y="98"/>
                  <a:pt x="0" y="86"/>
                  <a:pt x="0" y="73"/>
                </a:cubicBezTo>
                <a:cubicBezTo>
                  <a:pt x="0" y="60"/>
                  <a:pt x="3" y="48"/>
                  <a:pt x="9" y="36"/>
                </a:cubicBezTo>
                <a:cubicBezTo>
                  <a:pt x="16" y="25"/>
                  <a:pt x="25" y="17"/>
                  <a:pt x="36" y="10"/>
                </a:cubicBezTo>
                <a:cubicBezTo>
                  <a:pt x="47" y="4"/>
                  <a:pt x="59" y="0"/>
                  <a:pt x="72" y="0"/>
                </a:cubicBezTo>
                <a:cubicBezTo>
                  <a:pt x="85" y="0"/>
                  <a:pt x="97" y="4"/>
                  <a:pt x="109" y="10"/>
                </a:cubicBezTo>
                <a:cubicBezTo>
                  <a:pt x="120" y="17"/>
                  <a:pt x="128" y="25"/>
                  <a:pt x="135" y="36"/>
                </a:cubicBezTo>
                <a:close/>
                <a:moveTo>
                  <a:pt x="128" y="96"/>
                </a:moveTo>
                <a:cubicBezTo>
                  <a:pt x="131" y="89"/>
                  <a:pt x="133" y="81"/>
                  <a:pt x="133" y="73"/>
                </a:cubicBezTo>
                <a:cubicBezTo>
                  <a:pt x="133" y="65"/>
                  <a:pt x="131" y="57"/>
                  <a:pt x="128" y="49"/>
                </a:cubicBezTo>
                <a:cubicBezTo>
                  <a:pt x="125" y="42"/>
                  <a:pt x="120" y="36"/>
                  <a:pt x="115" y="30"/>
                </a:cubicBezTo>
                <a:cubicBezTo>
                  <a:pt x="110" y="25"/>
                  <a:pt x="103" y="20"/>
                  <a:pt x="96" y="17"/>
                </a:cubicBezTo>
                <a:cubicBezTo>
                  <a:pt x="88" y="14"/>
                  <a:pt x="80" y="12"/>
                  <a:pt x="72" y="12"/>
                </a:cubicBezTo>
                <a:cubicBezTo>
                  <a:pt x="64" y="12"/>
                  <a:pt x="56" y="14"/>
                  <a:pt x="49" y="17"/>
                </a:cubicBezTo>
                <a:cubicBezTo>
                  <a:pt x="41" y="20"/>
                  <a:pt x="35" y="25"/>
                  <a:pt x="29" y="30"/>
                </a:cubicBezTo>
                <a:cubicBezTo>
                  <a:pt x="24" y="36"/>
                  <a:pt x="20" y="42"/>
                  <a:pt x="16" y="49"/>
                </a:cubicBezTo>
                <a:cubicBezTo>
                  <a:pt x="13" y="57"/>
                  <a:pt x="12" y="65"/>
                  <a:pt x="12" y="73"/>
                </a:cubicBezTo>
                <a:cubicBezTo>
                  <a:pt x="12" y="81"/>
                  <a:pt x="13" y="89"/>
                  <a:pt x="16" y="96"/>
                </a:cubicBezTo>
                <a:cubicBezTo>
                  <a:pt x="20" y="104"/>
                  <a:pt x="24" y="110"/>
                  <a:pt x="29" y="116"/>
                </a:cubicBezTo>
                <a:cubicBezTo>
                  <a:pt x="35" y="121"/>
                  <a:pt x="41" y="125"/>
                  <a:pt x="49" y="129"/>
                </a:cubicBezTo>
                <a:cubicBezTo>
                  <a:pt x="56" y="132"/>
                  <a:pt x="64" y="133"/>
                  <a:pt x="72" y="133"/>
                </a:cubicBezTo>
                <a:cubicBezTo>
                  <a:pt x="80" y="133"/>
                  <a:pt x="88" y="132"/>
                  <a:pt x="96" y="129"/>
                </a:cubicBezTo>
                <a:cubicBezTo>
                  <a:pt x="103" y="125"/>
                  <a:pt x="110" y="121"/>
                  <a:pt x="115" y="116"/>
                </a:cubicBezTo>
                <a:cubicBezTo>
                  <a:pt x="120" y="110"/>
                  <a:pt x="125" y="104"/>
                  <a:pt x="128" y="96"/>
                </a:cubicBezTo>
                <a:close/>
                <a:moveTo>
                  <a:pt x="106" y="39"/>
                </a:moveTo>
                <a:cubicBezTo>
                  <a:pt x="116" y="48"/>
                  <a:pt x="121" y="60"/>
                  <a:pt x="121" y="73"/>
                </a:cubicBezTo>
                <a:cubicBezTo>
                  <a:pt x="121" y="86"/>
                  <a:pt x="116" y="98"/>
                  <a:pt x="106" y="107"/>
                </a:cubicBezTo>
                <a:cubicBezTo>
                  <a:pt x="97" y="117"/>
                  <a:pt x="85" y="121"/>
                  <a:pt x="72" y="121"/>
                </a:cubicBezTo>
                <a:cubicBezTo>
                  <a:pt x="59" y="121"/>
                  <a:pt x="47" y="117"/>
                  <a:pt x="38" y="107"/>
                </a:cubicBezTo>
                <a:cubicBezTo>
                  <a:pt x="28" y="98"/>
                  <a:pt x="24" y="86"/>
                  <a:pt x="24" y="73"/>
                </a:cubicBezTo>
                <a:cubicBezTo>
                  <a:pt x="24" y="60"/>
                  <a:pt x="28" y="48"/>
                  <a:pt x="38" y="39"/>
                </a:cubicBezTo>
                <a:cubicBezTo>
                  <a:pt x="47" y="29"/>
                  <a:pt x="59" y="25"/>
                  <a:pt x="72" y="25"/>
                </a:cubicBezTo>
                <a:cubicBezTo>
                  <a:pt x="85" y="25"/>
                  <a:pt x="97" y="29"/>
                  <a:pt x="106" y="39"/>
                </a:cubicBezTo>
                <a:close/>
                <a:moveTo>
                  <a:pt x="98" y="99"/>
                </a:moveTo>
                <a:cubicBezTo>
                  <a:pt x="105" y="91"/>
                  <a:pt x="108" y="83"/>
                  <a:pt x="108" y="73"/>
                </a:cubicBezTo>
                <a:cubicBezTo>
                  <a:pt x="108" y="63"/>
                  <a:pt x="105" y="54"/>
                  <a:pt x="98" y="47"/>
                </a:cubicBezTo>
                <a:cubicBezTo>
                  <a:pt x="91" y="40"/>
                  <a:pt x="82" y="37"/>
                  <a:pt x="72" y="37"/>
                </a:cubicBezTo>
                <a:cubicBezTo>
                  <a:pt x="62" y="37"/>
                  <a:pt x="54" y="40"/>
                  <a:pt x="46" y="47"/>
                </a:cubicBezTo>
                <a:cubicBezTo>
                  <a:pt x="39" y="54"/>
                  <a:pt x="36" y="63"/>
                  <a:pt x="36" y="73"/>
                </a:cubicBezTo>
                <a:cubicBezTo>
                  <a:pt x="36" y="83"/>
                  <a:pt x="39" y="91"/>
                  <a:pt x="46" y="99"/>
                </a:cubicBezTo>
                <a:cubicBezTo>
                  <a:pt x="54" y="106"/>
                  <a:pt x="62" y="109"/>
                  <a:pt x="72" y="109"/>
                </a:cubicBezTo>
                <a:cubicBezTo>
                  <a:pt x="82" y="109"/>
                  <a:pt x="91" y="106"/>
                  <a:pt x="98" y="99"/>
                </a:cubicBezTo>
                <a:close/>
                <a:moveTo>
                  <a:pt x="89" y="56"/>
                </a:moveTo>
                <a:cubicBezTo>
                  <a:pt x="94" y="61"/>
                  <a:pt x="96" y="66"/>
                  <a:pt x="96" y="73"/>
                </a:cubicBezTo>
                <a:cubicBezTo>
                  <a:pt x="96" y="80"/>
                  <a:pt x="94" y="85"/>
                  <a:pt x="89" y="90"/>
                </a:cubicBezTo>
                <a:cubicBezTo>
                  <a:pt x="85" y="95"/>
                  <a:pt x="79" y="97"/>
                  <a:pt x="72" y="97"/>
                </a:cubicBezTo>
                <a:cubicBezTo>
                  <a:pt x="65" y="97"/>
                  <a:pt x="60" y="95"/>
                  <a:pt x="55" y="90"/>
                </a:cubicBezTo>
                <a:cubicBezTo>
                  <a:pt x="50" y="85"/>
                  <a:pt x="48" y="80"/>
                  <a:pt x="48" y="73"/>
                </a:cubicBezTo>
                <a:cubicBezTo>
                  <a:pt x="48" y="66"/>
                  <a:pt x="50" y="61"/>
                  <a:pt x="55" y="56"/>
                </a:cubicBezTo>
                <a:cubicBezTo>
                  <a:pt x="60" y="51"/>
                  <a:pt x="65" y="49"/>
                  <a:pt x="72" y="49"/>
                </a:cubicBezTo>
                <a:cubicBezTo>
                  <a:pt x="79" y="49"/>
                  <a:pt x="85" y="51"/>
                  <a:pt x="89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4" name="Imagem 53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04787" y="4643708"/>
            <a:ext cx="252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6172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6760028" y="713416"/>
            <a:ext cx="5252431" cy="5175756"/>
            <a:chOff x="2005873" y="430853"/>
            <a:chExt cx="7464248" cy="5848962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8384" y="1684350"/>
              <a:ext cx="1825546" cy="1130270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5558" y="1219977"/>
              <a:ext cx="2332043" cy="1310986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7046" y="2921914"/>
              <a:ext cx="1585097" cy="1054699"/>
            </a:xfrm>
            <a:prstGeom prst="rect">
              <a:avLst/>
            </a:prstGeom>
          </p:spPr>
        </p:pic>
        <p:sp>
          <p:nvSpPr>
            <p:cNvPr id="13" name="CaixaDeTexto 12"/>
            <p:cNvSpPr txBox="1"/>
            <p:nvPr/>
          </p:nvSpPr>
          <p:spPr>
            <a:xfrm>
              <a:off x="4409632" y="3961110"/>
              <a:ext cx="23302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Rede de </a:t>
              </a:r>
              <a:r>
                <a:rPr lang="pt-BR" sz="1400" dirty="0" err="1">
                  <a:solidFill>
                    <a:srgbClr val="C00000"/>
                  </a:solidFill>
                  <a:latin typeface="Arial Black" panose="020B0A04020102020204" pitchFamily="34" charset="0"/>
                </a:rPr>
                <a:t>PMOs</a:t>
              </a:r>
              <a:r>
                <a:rPr lang="pt-BR" sz="1400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 </a:t>
              </a:r>
            </a:p>
            <a:p>
              <a:pPr algn="ctr"/>
              <a:r>
                <a:rPr lang="pt-BR" sz="1400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de C, T &amp; I </a:t>
              </a:r>
            </a:p>
          </p:txBody>
        </p:sp>
        <p:cxnSp>
          <p:nvCxnSpPr>
            <p:cNvPr id="14" name="Conector reto 13"/>
            <p:cNvCxnSpPr>
              <a:stCxn id="19" idx="2"/>
            </p:cNvCxnSpPr>
            <p:nvPr/>
          </p:nvCxnSpPr>
          <p:spPr>
            <a:xfrm>
              <a:off x="5028509" y="1592700"/>
              <a:ext cx="514870" cy="1246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>
              <a:endCxn id="12" idx="1"/>
            </p:cNvCxnSpPr>
            <p:nvPr/>
          </p:nvCxnSpPr>
          <p:spPr>
            <a:xfrm>
              <a:off x="4102737" y="3337892"/>
              <a:ext cx="834309" cy="1113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V="1">
              <a:off x="3814025" y="3686226"/>
              <a:ext cx="1112713" cy="2166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>
              <a:stCxn id="20" idx="1"/>
            </p:cNvCxnSpPr>
            <p:nvPr/>
          </p:nvCxnSpPr>
          <p:spPr>
            <a:xfrm flipH="1" flipV="1">
              <a:off x="6208799" y="3570159"/>
              <a:ext cx="1314556" cy="393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H="1">
              <a:off x="6145362" y="2315334"/>
              <a:ext cx="1019628" cy="7845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4" descr="http://www.cemaden.gov.br/wp-content/uploads/2019/01/CemadenLogoTranspPortal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6662" y="430853"/>
              <a:ext cx="2323694" cy="1161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23355" y="3423721"/>
              <a:ext cx="1946766" cy="1079260"/>
            </a:xfrm>
            <a:prstGeom prst="rect">
              <a:avLst/>
            </a:prstGeom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05873" y="3819972"/>
              <a:ext cx="1919653" cy="787058"/>
            </a:xfrm>
            <a:prstGeom prst="rect">
              <a:avLst/>
            </a:prstGeom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86860" y="5196243"/>
              <a:ext cx="978130" cy="984977"/>
            </a:xfrm>
            <a:prstGeom prst="rect">
              <a:avLst/>
            </a:prstGeom>
          </p:spPr>
        </p:pic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15342" y="4816496"/>
              <a:ext cx="1830782" cy="701213"/>
            </a:xfrm>
            <a:prstGeom prst="rect">
              <a:avLst/>
            </a:prstGeom>
          </p:spPr>
        </p:pic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573845" y="5023775"/>
              <a:ext cx="1256040" cy="1256040"/>
            </a:xfrm>
            <a:prstGeom prst="rect">
              <a:avLst/>
            </a:prstGeom>
          </p:spPr>
        </p:pic>
        <p:cxnSp>
          <p:nvCxnSpPr>
            <p:cNvPr id="28" name="Conector reto 27"/>
            <p:cNvCxnSpPr/>
            <p:nvPr/>
          </p:nvCxnSpPr>
          <p:spPr>
            <a:xfrm flipH="1">
              <a:off x="4186475" y="4359714"/>
              <a:ext cx="713459" cy="552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 flipV="1">
              <a:off x="5370022" y="4484330"/>
              <a:ext cx="55281" cy="4572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 flipH="1" flipV="1">
              <a:off x="6308250" y="3987015"/>
              <a:ext cx="962737" cy="7079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48099" y="927223"/>
              <a:ext cx="954638" cy="757127"/>
            </a:xfrm>
            <a:prstGeom prst="rect">
              <a:avLst/>
            </a:prstGeom>
          </p:spPr>
        </p:pic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886918" y="768509"/>
              <a:ext cx="1206502" cy="1084037"/>
            </a:xfrm>
            <a:prstGeom prst="rect">
              <a:avLst/>
            </a:prstGeom>
          </p:spPr>
        </p:pic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57078" y="4566028"/>
              <a:ext cx="1126638" cy="751092"/>
            </a:xfrm>
            <a:prstGeom prst="rect">
              <a:avLst/>
            </a:prstGeom>
          </p:spPr>
        </p:pic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235546" y="2720664"/>
              <a:ext cx="1729731" cy="915740"/>
            </a:xfrm>
            <a:prstGeom prst="rect">
              <a:avLst/>
            </a:prstGeom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79527" y="2508656"/>
              <a:ext cx="1188452" cy="947550"/>
            </a:xfrm>
            <a:prstGeom prst="rect">
              <a:avLst/>
            </a:prstGeom>
          </p:spPr>
        </p:pic>
        <p:cxnSp>
          <p:nvCxnSpPr>
            <p:cNvPr id="36" name="Conector reto 35"/>
            <p:cNvCxnSpPr/>
            <p:nvPr/>
          </p:nvCxnSpPr>
          <p:spPr>
            <a:xfrm>
              <a:off x="3892527" y="2500270"/>
              <a:ext cx="1034211" cy="6772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/>
            <p:cNvCxnSpPr/>
            <p:nvPr/>
          </p:nvCxnSpPr>
          <p:spPr>
            <a:xfrm>
              <a:off x="3878594" y="1704952"/>
              <a:ext cx="1161899" cy="11896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>
              <a:stCxn id="11" idx="1"/>
            </p:cNvCxnSpPr>
            <p:nvPr/>
          </p:nvCxnSpPr>
          <p:spPr>
            <a:xfrm flipH="1">
              <a:off x="5812405" y="1875470"/>
              <a:ext cx="733153" cy="9930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>
              <a:stCxn id="35" idx="1"/>
            </p:cNvCxnSpPr>
            <p:nvPr/>
          </p:nvCxnSpPr>
          <p:spPr>
            <a:xfrm flipH="1">
              <a:off x="6154163" y="2982431"/>
              <a:ext cx="1925364" cy="2926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 flipH="1" flipV="1">
              <a:off x="6208799" y="4359714"/>
              <a:ext cx="358955" cy="7929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54">
            <a:extLst>
              <a:ext uri="{FF2B5EF4-FFF2-40B4-BE49-F238E27FC236}">
                <a16:creationId xmlns:a16="http://schemas.microsoft.com/office/drawing/2014/main" id="{E69EF1AD-90C3-4764-A6B0-FE177F53FC39}"/>
              </a:ext>
            </a:extLst>
          </p:cNvPr>
          <p:cNvSpPr/>
          <p:nvPr/>
        </p:nvSpPr>
        <p:spPr>
          <a:xfrm>
            <a:off x="20189" y="0"/>
            <a:ext cx="9963289" cy="6858000"/>
          </a:xfrm>
          <a:custGeom>
            <a:avLst/>
            <a:gdLst>
              <a:gd name="connsiteX0" fmla="*/ 261235 w 339068"/>
              <a:gd name="connsiteY0" fmla="*/ 173 h 205872"/>
              <a:gd name="connsiteX1" fmla="*/ 0 w 339068"/>
              <a:gd name="connsiteY1" fmla="*/ 0 h 205872"/>
              <a:gd name="connsiteX2" fmla="*/ 0 w 339068"/>
              <a:gd name="connsiteY2" fmla="*/ 205781 h 205872"/>
              <a:gd name="connsiteX3" fmla="*/ 339068 w 339068"/>
              <a:gd name="connsiteY3" fmla="*/ 205872 h 205872"/>
              <a:gd name="connsiteX4" fmla="*/ 261235 w 339068"/>
              <a:gd name="connsiteY4" fmla="*/ 173 h 205872"/>
              <a:gd name="connsiteX0" fmla="*/ 261235 w 339068"/>
              <a:gd name="connsiteY0" fmla="*/ 173 h 205872"/>
              <a:gd name="connsiteX1" fmla="*/ 0 w 339068"/>
              <a:gd name="connsiteY1" fmla="*/ 0 h 205872"/>
              <a:gd name="connsiteX2" fmla="*/ 0 w 339068"/>
              <a:gd name="connsiteY2" fmla="*/ 205781 h 205872"/>
              <a:gd name="connsiteX3" fmla="*/ 339068 w 339068"/>
              <a:gd name="connsiteY3" fmla="*/ 205872 h 205872"/>
              <a:gd name="connsiteX4" fmla="*/ 261235 w 339068"/>
              <a:gd name="connsiteY4" fmla="*/ 173 h 205872"/>
              <a:gd name="connsiteX0" fmla="*/ 261235 w 378857"/>
              <a:gd name="connsiteY0" fmla="*/ 173 h 206309"/>
              <a:gd name="connsiteX1" fmla="*/ 0 w 378857"/>
              <a:gd name="connsiteY1" fmla="*/ 0 h 206309"/>
              <a:gd name="connsiteX2" fmla="*/ 0 w 378857"/>
              <a:gd name="connsiteY2" fmla="*/ 205781 h 206309"/>
              <a:gd name="connsiteX3" fmla="*/ 378857 w 378857"/>
              <a:gd name="connsiteY3" fmla="*/ 206309 h 206309"/>
              <a:gd name="connsiteX4" fmla="*/ 261235 w 378857"/>
              <a:gd name="connsiteY4" fmla="*/ 173 h 206309"/>
              <a:gd name="connsiteX0" fmla="*/ 261235 w 378857"/>
              <a:gd name="connsiteY0" fmla="*/ 173 h 206309"/>
              <a:gd name="connsiteX1" fmla="*/ 0 w 378857"/>
              <a:gd name="connsiteY1" fmla="*/ 0 h 206309"/>
              <a:gd name="connsiteX2" fmla="*/ 0 w 378857"/>
              <a:gd name="connsiteY2" fmla="*/ 205781 h 206309"/>
              <a:gd name="connsiteX3" fmla="*/ 378857 w 378857"/>
              <a:gd name="connsiteY3" fmla="*/ 206309 h 206309"/>
              <a:gd name="connsiteX4" fmla="*/ 261235 w 378857"/>
              <a:gd name="connsiteY4" fmla="*/ 173 h 206309"/>
              <a:gd name="connsiteX0" fmla="*/ 261235 w 378857"/>
              <a:gd name="connsiteY0" fmla="*/ 173 h 206309"/>
              <a:gd name="connsiteX1" fmla="*/ 0 w 378857"/>
              <a:gd name="connsiteY1" fmla="*/ 0 h 206309"/>
              <a:gd name="connsiteX2" fmla="*/ 0 w 378857"/>
              <a:gd name="connsiteY2" fmla="*/ 205781 h 206309"/>
              <a:gd name="connsiteX3" fmla="*/ 378857 w 378857"/>
              <a:gd name="connsiteY3" fmla="*/ 206309 h 206309"/>
              <a:gd name="connsiteX4" fmla="*/ 261235 w 378857"/>
              <a:gd name="connsiteY4" fmla="*/ 173 h 20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857" h="206309" extrusionOk="0">
                <a:moveTo>
                  <a:pt x="261235" y="173"/>
                </a:moveTo>
                <a:lnTo>
                  <a:pt x="0" y="0"/>
                </a:lnTo>
                <a:lnTo>
                  <a:pt x="0" y="205781"/>
                </a:lnTo>
                <a:lnTo>
                  <a:pt x="378857" y="206309"/>
                </a:lnTo>
                <a:cubicBezTo>
                  <a:pt x="291500" y="55500"/>
                  <a:pt x="320913" y="111244"/>
                  <a:pt x="261235" y="173"/>
                </a:cubicBezTo>
                <a:close/>
              </a:path>
            </a:pathLst>
          </a:custGeom>
          <a:solidFill>
            <a:srgbClr val="212539">
              <a:alpha val="73000"/>
            </a:srgbClr>
          </a:solidFill>
          <a:ln>
            <a:noFill/>
          </a:ln>
        </p:spPr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EDD849D-C9C9-4489-8010-8C0884876C86}"/>
              </a:ext>
            </a:extLst>
          </p:cNvPr>
          <p:cNvSpPr txBox="1"/>
          <p:nvPr/>
        </p:nvSpPr>
        <p:spPr>
          <a:xfrm>
            <a:off x="22219" y="195792"/>
            <a:ext cx="10586964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pt-BR" sz="5400" spc="-150" dirty="0">
                <a:solidFill>
                  <a:schemeClr val="bg1"/>
                </a:solidFill>
                <a:latin typeface="Oswald Medium" panose="00000600000000000000" pitchFamily="2" charset="0"/>
              </a:rPr>
              <a:t>ESTRUTURAÇÃO </a:t>
            </a:r>
          </a:p>
          <a:p>
            <a:pPr>
              <a:lnSpc>
                <a:spcPts val="5500"/>
              </a:lnSpc>
            </a:pPr>
            <a:r>
              <a:rPr lang="pt-BR" sz="5400" spc="-150" dirty="0">
                <a:solidFill>
                  <a:schemeClr val="bg1"/>
                </a:solidFill>
                <a:latin typeface="Oswald Medium" panose="00000600000000000000" pitchFamily="2" charset="0"/>
              </a:rPr>
              <a:t>DE PROJETOS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E57CED8-0A1E-45B0-8B49-421701301BB3}"/>
              </a:ext>
            </a:extLst>
          </p:cNvPr>
          <p:cNvSpPr/>
          <p:nvPr/>
        </p:nvSpPr>
        <p:spPr>
          <a:xfrm>
            <a:off x="20187" y="2191359"/>
            <a:ext cx="72940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Rede MCTI de Escritório de Projetos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Serviços: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800" i="1" dirty="0">
                <a:solidFill>
                  <a:schemeClr val="bg1"/>
                </a:solidFill>
              </a:rPr>
              <a:t>Framework</a:t>
            </a:r>
            <a:r>
              <a:rPr lang="pt-BR" sz="2800" dirty="0">
                <a:solidFill>
                  <a:schemeClr val="bg1"/>
                </a:solidFill>
              </a:rPr>
              <a:t> de Gestão de Portfolio, Programas e Projetos;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Sistemas de PPM, </a:t>
            </a:r>
            <a:r>
              <a:rPr lang="pt-BR" sz="2800" i="1" dirty="0" err="1">
                <a:solidFill>
                  <a:schemeClr val="bg1"/>
                </a:solidFill>
              </a:rPr>
              <a:t>Dashboards</a:t>
            </a:r>
            <a:r>
              <a:rPr lang="pt-BR" sz="2800" dirty="0">
                <a:solidFill>
                  <a:schemeClr val="bg1"/>
                </a:solidFill>
              </a:rPr>
              <a:t> e outros;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PMO </a:t>
            </a:r>
            <a:r>
              <a:rPr lang="pt-BR" sz="2800" i="1" dirty="0">
                <a:solidFill>
                  <a:schemeClr val="bg1"/>
                </a:solidFill>
              </a:rPr>
              <a:t>Toolkit</a:t>
            </a:r>
            <a:r>
              <a:rPr lang="pt-BR" sz="2800" dirty="0">
                <a:solidFill>
                  <a:schemeClr val="bg1"/>
                </a:solidFill>
              </a:rPr>
              <a:t>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Comunidade Prática de Rede de </a:t>
            </a:r>
            <a:r>
              <a:rPr lang="pt-BR" sz="2800" dirty="0" err="1">
                <a:solidFill>
                  <a:schemeClr val="bg1"/>
                </a:solidFill>
              </a:rPr>
              <a:t>PMOs</a:t>
            </a:r>
            <a:r>
              <a:rPr lang="pt-BR" sz="2800" dirty="0">
                <a:solidFill>
                  <a:schemeClr val="bg1"/>
                </a:solidFill>
              </a:rPr>
              <a:t>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Eventos;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800" i="1" dirty="0">
                <a:solidFill>
                  <a:schemeClr val="bg1"/>
                </a:solidFill>
              </a:rPr>
              <a:t>Website</a:t>
            </a:r>
            <a:r>
              <a:rPr lang="pt-BR" sz="2800" dirty="0">
                <a:solidFill>
                  <a:schemeClr val="bg1"/>
                </a:solidFill>
              </a:rPr>
              <a:t>: cgep.mcti.gov.br.</a:t>
            </a:r>
          </a:p>
        </p:txBody>
      </p:sp>
    </p:spTree>
    <p:extLst>
      <p:ext uri="{BB962C8B-B14F-4D97-AF65-F5344CB8AC3E}">
        <p14:creationId xmlns:p14="http://schemas.microsoft.com/office/powerpoint/2010/main" val="318986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essoa, laptop, chão, interior&#10;&#10;Descrição gerada com muito alta confiança">
            <a:extLst>
              <a:ext uri="{FF2B5EF4-FFF2-40B4-BE49-F238E27FC236}">
                <a16:creationId xmlns:a16="http://schemas.microsoft.com/office/drawing/2014/main" id="{551B5F6C-61C7-4BAF-B587-74BB19BC4C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5" name="Trapezoide 4">
            <a:extLst>
              <a:ext uri="{FF2B5EF4-FFF2-40B4-BE49-F238E27FC236}">
                <a16:creationId xmlns:a16="http://schemas.microsoft.com/office/drawing/2014/main" id="{CE54B963-246A-43EE-83DF-5E2B953AA187}"/>
              </a:ext>
            </a:extLst>
          </p:cNvPr>
          <p:cNvSpPr/>
          <p:nvPr/>
        </p:nvSpPr>
        <p:spPr>
          <a:xfrm flipV="1">
            <a:off x="1" y="0"/>
            <a:ext cx="12192000" cy="6858000"/>
          </a:xfrm>
          <a:prstGeom prst="trapezoid">
            <a:avLst>
              <a:gd name="adj" fmla="val 80851"/>
            </a:avLst>
          </a:prstGeom>
          <a:solidFill>
            <a:srgbClr val="212539">
              <a:alpha val="64620"/>
            </a:srgbClr>
          </a:solidFill>
          <a:ln>
            <a:noFill/>
          </a:ln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06436A9-2D3E-4EA3-B447-E8BFF4413853}"/>
              </a:ext>
            </a:extLst>
          </p:cNvPr>
          <p:cNvSpPr txBox="1"/>
          <p:nvPr/>
        </p:nvSpPr>
        <p:spPr>
          <a:xfrm>
            <a:off x="464688" y="46996"/>
            <a:ext cx="990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bg1"/>
                </a:solidFill>
                <a:latin typeface="Oswald Medium" panose="00000600000000000000" pitchFamily="2" charset="0"/>
              </a:rPr>
              <a:t>MODELAGEM DE PROJETOS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E57CED8-0A1E-45B0-8B49-421701301BB3}"/>
              </a:ext>
            </a:extLst>
          </p:cNvPr>
          <p:cNvSpPr/>
          <p:nvPr/>
        </p:nvSpPr>
        <p:spPr>
          <a:xfrm>
            <a:off x="-381000" y="1017321"/>
            <a:ext cx="12573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150000"/>
              </a:lnSpc>
              <a:spcAft>
                <a:spcPts val="832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ea typeface="Roboto" panose="02000000000000000000" pitchFamily="2" charset="0"/>
              </a:rPr>
              <a:t>Modelagem de Projetos-Piloto: INSA e INPA;</a:t>
            </a:r>
          </a:p>
          <a:p>
            <a:pPr marL="914400" lvl="1" indent="-457200" algn="just">
              <a:lnSpc>
                <a:spcPct val="150000"/>
              </a:lnSpc>
              <a:spcAft>
                <a:spcPts val="832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ea typeface="Roboto" panose="02000000000000000000" pitchFamily="2" charset="0"/>
              </a:rPr>
              <a:t>Repositório CT&amp;I - Projetos Modelados;</a:t>
            </a:r>
          </a:p>
          <a:p>
            <a:pPr marL="914400" lvl="1" indent="-457200" algn="just">
              <a:lnSpc>
                <a:spcPct val="150000"/>
              </a:lnSpc>
              <a:spcAft>
                <a:spcPts val="832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ea typeface="Roboto" panose="02000000000000000000" pitchFamily="2" charset="0"/>
              </a:rPr>
              <a:t>Eventos de Modelagem;</a:t>
            </a:r>
          </a:p>
          <a:p>
            <a:pPr marL="914400" lvl="1" indent="-457200" algn="just">
              <a:lnSpc>
                <a:spcPct val="150000"/>
              </a:lnSpc>
              <a:spcAft>
                <a:spcPts val="832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ea typeface="Roboto" panose="02000000000000000000" pitchFamily="2" charset="0"/>
              </a:rPr>
              <a:t>Programa de Modelagem para Viabilização de Financiamento.</a:t>
            </a:r>
          </a:p>
          <a:p>
            <a:pPr marL="1257300" lvl="2" indent="-342900" algn="just">
              <a:lnSpc>
                <a:spcPct val="150000"/>
              </a:lnSpc>
              <a:spcAft>
                <a:spcPts val="832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ea typeface="Roboto" panose="02000000000000000000" pitchFamily="2" charset="0"/>
              </a:rPr>
              <a:t>Guia de elaboração de projetos para captação de recursos;</a:t>
            </a:r>
          </a:p>
          <a:p>
            <a:pPr marL="1257300" lvl="2" indent="-342900" algn="just">
              <a:lnSpc>
                <a:spcPct val="150000"/>
              </a:lnSpc>
              <a:spcAft>
                <a:spcPts val="832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ea typeface="Roboto" panose="02000000000000000000" pitchFamily="2" charset="0"/>
              </a:rPr>
              <a:t>Oficina </a:t>
            </a:r>
            <a:r>
              <a:rPr lang="pt-BR" sz="3200" i="1" dirty="0">
                <a:solidFill>
                  <a:schemeClr val="bg1"/>
                </a:solidFill>
                <a:ea typeface="Roboto" panose="02000000000000000000" pitchFamily="2" charset="0"/>
              </a:rPr>
              <a:t>pocket</a:t>
            </a:r>
            <a:r>
              <a:rPr lang="pt-BR" sz="3200" dirty="0">
                <a:solidFill>
                  <a:schemeClr val="bg1"/>
                </a:solidFill>
                <a:ea typeface="Roboto" panose="02000000000000000000" pitchFamily="2" charset="0"/>
              </a:rPr>
              <a:t>; </a:t>
            </a:r>
          </a:p>
          <a:p>
            <a:pPr marL="1257300" lvl="2" indent="-342900" algn="just">
              <a:lnSpc>
                <a:spcPct val="150000"/>
              </a:lnSpc>
              <a:spcAft>
                <a:spcPts val="832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ea typeface="Roboto" panose="02000000000000000000" pitchFamily="2" charset="0"/>
              </a:rPr>
              <a:t>Treinamento </a:t>
            </a:r>
            <a:r>
              <a:rPr lang="pt-BR" sz="3200" i="1" dirty="0" smtClean="0">
                <a:solidFill>
                  <a:schemeClr val="bg1"/>
                </a:solidFill>
                <a:ea typeface="Roboto" panose="02000000000000000000" pitchFamily="2" charset="0"/>
              </a:rPr>
              <a:t>online</a:t>
            </a:r>
            <a:r>
              <a:rPr lang="pt-BR" sz="3200" dirty="0" smtClean="0">
                <a:solidFill>
                  <a:schemeClr val="bg1"/>
                </a:solidFill>
                <a:ea typeface="Roboto" panose="02000000000000000000" pitchFamily="2" charset="0"/>
              </a:rPr>
              <a:t>.</a:t>
            </a:r>
            <a:endParaRPr lang="pt-BR" sz="3200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0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49" y="1675260"/>
            <a:ext cx="12202550" cy="3510515"/>
          </a:xfrm>
          <a:prstGeom prst="rect">
            <a:avLst/>
          </a:prstGeom>
        </p:spPr>
      </p:pic>
      <p:sp>
        <p:nvSpPr>
          <p:cNvPr id="9" name="Shape 29">
            <a:extLst>
              <a:ext uri="{FF2B5EF4-FFF2-40B4-BE49-F238E27FC236}">
                <a16:creationId xmlns:a16="http://schemas.microsoft.com/office/drawing/2014/main" id="{7979B9B8-430B-42A7-BDA5-CF16B6EF651F}"/>
              </a:ext>
            </a:extLst>
          </p:cNvPr>
          <p:cNvSpPr/>
          <p:nvPr/>
        </p:nvSpPr>
        <p:spPr>
          <a:xfrm>
            <a:off x="-10550" y="1517"/>
            <a:ext cx="10226994" cy="6856483"/>
          </a:xfrm>
          <a:custGeom>
            <a:avLst/>
            <a:gdLst/>
            <a:ahLst/>
            <a:cxnLst/>
            <a:rect l="0" t="0" r="0" b="0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BB7C75C-0692-428E-90FC-E04A7B12C78B}"/>
              </a:ext>
            </a:extLst>
          </p:cNvPr>
          <p:cNvSpPr txBox="1"/>
          <p:nvPr/>
        </p:nvSpPr>
        <p:spPr>
          <a:xfrm>
            <a:off x="1" y="-96229"/>
            <a:ext cx="4413956" cy="7063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pt-BR" sz="2800" b="1" spc="-150" dirty="0">
                <a:solidFill>
                  <a:schemeClr val="bg1"/>
                </a:solidFill>
              </a:rPr>
              <a:t>A </a:t>
            </a:r>
            <a:r>
              <a:rPr lang="pt-BR" sz="2800" b="1" spc="-150" dirty="0" smtClean="0">
                <a:solidFill>
                  <a:schemeClr val="bg1"/>
                </a:solidFill>
              </a:rPr>
              <a:t>SEFIP (</a:t>
            </a:r>
            <a:r>
              <a:rPr lang="pt-BR" sz="2800" b="1" spc="-150" dirty="0" smtClean="0">
                <a:solidFill>
                  <a:schemeClr val="bg1"/>
                </a:solidFill>
              </a:rPr>
              <a:t>Secretaria de Estruturas Financeiras e de Projetos), </a:t>
            </a:r>
            <a:r>
              <a:rPr lang="pt-BR" sz="2800" b="1" spc="-150" dirty="0">
                <a:solidFill>
                  <a:schemeClr val="bg1"/>
                </a:solidFill>
              </a:rPr>
              <a:t>com </a:t>
            </a:r>
            <a:r>
              <a:rPr lang="pt-BR" sz="2800" b="1" spc="-150" dirty="0">
                <a:solidFill>
                  <a:schemeClr val="bg1"/>
                </a:solidFill>
              </a:rPr>
              <a:t>as ações de estruturação e modelagem de projetos, em alinhamento com a viabilização de financiamento, além de entregar produtos e serviços à sociedade, está contribuindo efetivamente para tornar o Brasil um país mais inovador.</a:t>
            </a:r>
          </a:p>
        </p:txBody>
      </p:sp>
    </p:spTree>
    <p:extLst>
      <p:ext uri="{BB962C8B-B14F-4D97-AF65-F5344CB8AC3E}">
        <p14:creationId xmlns:p14="http://schemas.microsoft.com/office/powerpoint/2010/main" val="276529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mesa, interior, computador&#10;&#10;Descrição gerada com alta confiança">
            <a:extLst>
              <a:ext uri="{FF2B5EF4-FFF2-40B4-BE49-F238E27FC236}">
                <a16:creationId xmlns:a16="http://schemas.microsoft.com/office/drawing/2014/main" id="{4BB8DCDB-0E1B-4CE3-ABD2-90B912E794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455"/>
            <a:ext cx="12192000" cy="6865455"/>
          </a:xfrm>
          <a:prstGeom prst="rect">
            <a:avLst/>
          </a:prstGeom>
        </p:spPr>
      </p:pic>
      <p:sp>
        <p:nvSpPr>
          <p:cNvPr id="10" name="Shape 29">
            <a:extLst>
              <a:ext uri="{FF2B5EF4-FFF2-40B4-BE49-F238E27FC236}">
                <a16:creationId xmlns:a16="http://schemas.microsoft.com/office/drawing/2014/main" id="{10CD7ACD-E327-46C9-A9EA-DCE868B6643D}"/>
              </a:ext>
            </a:extLst>
          </p:cNvPr>
          <p:cNvSpPr/>
          <p:nvPr/>
        </p:nvSpPr>
        <p:spPr>
          <a:xfrm>
            <a:off x="0" y="-6600"/>
            <a:ext cx="11291410" cy="6864600"/>
          </a:xfrm>
          <a:custGeom>
            <a:avLst/>
            <a:gdLst/>
            <a:ahLst/>
            <a:cxnLst/>
            <a:rect l="0" t="0" r="0" b="0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6358" y="105490"/>
            <a:ext cx="2058384" cy="473906"/>
          </a:xfrm>
          <a:prstGeom prst="rect">
            <a:avLst/>
          </a:prstGeom>
        </p:spPr>
      </p:pic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204B2760-86D6-47AF-BDCA-0F564806976B}"/>
              </a:ext>
            </a:extLst>
          </p:cNvPr>
          <p:cNvSpPr/>
          <p:nvPr/>
        </p:nvSpPr>
        <p:spPr>
          <a:xfrm>
            <a:off x="1327758" y="1154743"/>
            <a:ext cx="9244209" cy="4532074"/>
          </a:xfrm>
          <a:prstGeom prst="roundRect">
            <a:avLst>
              <a:gd name="adj" fmla="val 925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EF52822-C105-42D7-B541-349F0A71BB7E}"/>
              </a:ext>
            </a:extLst>
          </p:cNvPr>
          <p:cNvSpPr txBox="1"/>
          <p:nvPr/>
        </p:nvSpPr>
        <p:spPr>
          <a:xfrm>
            <a:off x="1327757" y="1272044"/>
            <a:ext cx="9244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OBRIGADA!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71F4FBA-EEF9-4775-81BD-75D323C6CE26}"/>
              </a:ext>
            </a:extLst>
          </p:cNvPr>
          <p:cNvSpPr/>
          <p:nvPr/>
        </p:nvSpPr>
        <p:spPr>
          <a:xfrm>
            <a:off x="1327758" y="2437497"/>
            <a:ext cx="924420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Daniela Jono Arantes Nogueira</a:t>
            </a:r>
            <a:b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Coordenadora-Geral de Modelagem de Projetos do MCTI</a:t>
            </a:r>
          </a:p>
          <a:p>
            <a:pPr algn="ctr" defTabSz="685800">
              <a:defRPr/>
            </a:pPr>
            <a:endParaRPr lang="fr-FR" sz="2800" b="1" dirty="0">
              <a:solidFill>
                <a:prstClr val="white"/>
              </a:solidFill>
            </a:endParaRPr>
          </a:p>
          <a:p>
            <a:pPr algn="ctr" defTabSz="685800">
              <a:defRPr/>
            </a:pPr>
            <a:r>
              <a:rPr lang="fr-FR" sz="2800" b="1" u="sng" dirty="0">
                <a:solidFill>
                  <a:prstClr val="white"/>
                </a:solidFill>
              </a:rPr>
              <a:t>cgmp@mctic.gov.br</a:t>
            </a:r>
            <a:r>
              <a:rPr lang="fr-FR" sz="2800" b="1" dirty="0">
                <a:solidFill>
                  <a:prstClr val="white"/>
                </a:solidFill>
              </a:rPr>
              <a:t> / </a:t>
            </a:r>
            <a:r>
              <a:rPr lang="fr-FR" sz="2800" b="1" u="sng" dirty="0">
                <a:solidFill>
                  <a:prstClr val="white"/>
                </a:solidFill>
              </a:rPr>
              <a:t>daniela.nogueira@mctic.gov.br</a:t>
            </a:r>
          </a:p>
          <a:p>
            <a:pPr algn="ctr" defTabSz="685800">
              <a:defRPr/>
            </a:pPr>
            <a:endParaRPr lang="fr-FR" sz="2800" b="1" dirty="0">
              <a:solidFill>
                <a:prstClr val="white"/>
              </a:solidFill>
            </a:endParaRPr>
          </a:p>
          <a:p>
            <a:pPr algn="ctr" defTabSz="685800">
              <a:defRPr/>
            </a:pPr>
            <a:r>
              <a:rPr lang="fr-FR" sz="2800" b="1" dirty="0">
                <a:solidFill>
                  <a:prstClr val="white"/>
                </a:solidFill>
              </a:rPr>
              <a:t>(61) 2027-8475</a:t>
            </a:r>
          </a:p>
        </p:txBody>
      </p:sp>
    </p:spTree>
    <p:extLst>
      <p:ext uri="{BB962C8B-B14F-4D97-AF65-F5344CB8AC3E}">
        <p14:creationId xmlns:p14="http://schemas.microsoft.com/office/powerpoint/2010/main" val="12534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Lato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Lato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Microsoft Office PowerPoint</Application>
  <PresentationFormat>Widescreen</PresentationFormat>
  <Paragraphs>65</Paragraphs>
  <Slides>8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21" baseType="lpstr">
      <vt:lpstr>Roboto</vt:lpstr>
      <vt:lpstr>Lato</vt:lpstr>
      <vt:lpstr>Gill Sans</vt:lpstr>
      <vt:lpstr>Oswald Medium</vt:lpstr>
      <vt:lpstr>Arial Black</vt:lpstr>
      <vt:lpstr>Montserrat</vt:lpstr>
      <vt:lpstr>Oswald</vt:lpstr>
      <vt:lpstr>Freestyle Script</vt:lpstr>
      <vt:lpstr>Lato Black</vt:lpstr>
      <vt:lpstr>Futura-Black</vt:lpstr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2020-09-24T18:28:26Z</dcterms:created>
  <dcterms:modified xsi:type="dcterms:W3CDTF">2021-05-24T19:25:11Z</dcterms:modified>
</cp:coreProperties>
</file>